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Roboto Medium"/>
      <p:regular r:id="rId32"/>
      <p:bold r:id="rId33"/>
      <p:italic r:id="rId34"/>
      <p:boldItalic r:id="rId35"/>
    </p:embeddedFont>
    <p:embeddedFont>
      <p:font typeface="Roboto Mon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RobotoMedium-bold.fntdata"/><Relationship Id="rId10" Type="http://schemas.openxmlformats.org/officeDocument/2006/relationships/slide" Target="slides/slide5.xml"/><Relationship Id="rId32" Type="http://schemas.openxmlformats.org/officeDocument/2006/relationships/font" Target="fonts/RobotoMedium-regular.fntdata"/><Relationship Id="rId13" Type="http://schemas.openxmlformats.org/officeDocument/2006/relationships/slide" Target="slides/slide8.xml"/><Relationship Id="rId35" Type="http://schemas.openxmlformats.org/officeDocument/2006/relationships/font" Target="fonts/RobotoMedium-boldItalic.fntdata"/><Relationship Id="rId12" Type="http://schemas.openxmlformats.org/officeDocument/2006/relationships/slide" Target="slides/slide7.xml"/><Relationship Id="rId34" Type="http://schemas.openxmlformats.org/officeDocument/2006/relationships/font" Target="fonts/RobotoMedium-italic.fntdata"/><Relationship Id="rId15" Type="http://schemas.openxmlformats.org/officeDocument/2006/relationships/slide" Target="slides/slide10.xml"/><Relationship Id="rId37" Type="http://schemas.openxmlformats.org/officeDocument/2006/relationships/font" Target="fonts/RobotoMono-bold.fntdata"/><Relationship Id="rId14" Type="http://schemas.openxmlformats.org/officeDocument/2006/relationships/slide" Target="slides/slide9.xml"/><Relationship Id="rId36" Type="http://schemas.openxmlformats.org/officeDocument/2006/relationships/font" Target="fonts/RobotoMono-regular.fntdata"/><Relationship Id="rId17" Type="http://schemas.openxmlformats.org/officeDocument/2006/relationships/slide" Target="slides/slide12.xml"/><Relationship Id="rId39" Type="http://schemas.openxmlformats.org/officeDocument/2006/relationships/font" Target="fonts/RobotoMono-boldItalic.fntdata"/><Relationship Id="rId16" Type="http://schemas.openxmlformats.org/officeDocument/2006/relationships/slide" Target="slides/slide11.xml"/><Relationship Id="rId38" Type="http://schemas.openxmlformats.org/officeDocument/2006/relationships/font" Target="fonts/RobotoMon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af4b0bdd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5af4b0bdd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af4b0bdd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af4b0bdd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af4b0bdd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af4b0bdd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5af4b0bdd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5af4b0bdd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af4b0bdd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5af4b0bdd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5af4b0bdd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5af4b0bdd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5af4b0bdd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5af4b0bdd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5af4b0bdd4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5af4b0bdd4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5af4b0bdd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5af4b0bdd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5af4b0bdd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5af4b0bdd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5af4b0bdd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5af4b0bdd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5af4b0bdd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5af4b0bdd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s://arxiv.org/abs/1710.10196"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hyperlink" Target="https://en.wikipedia.org/wiki/Generative_adversarial_network" TargetMode="Externa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277300" y="990850"/>
            <a:ext cx="8222100" cy="1712400"/>
          </a:xfrm>
          <a:prstGeom prst="rect">
            <a:avLst/>
          </a:prstGeom>
        </p:spPr>
        <p:txBody>
          <a:bodyPr anchorCtr="0" anchor="b" bIns="91425" lIns="91425" spcFirstLastPara="1" rIns="91425" wrap="square" tIns="91425">
            <a:noAutofit/>
          </a:bodyPr>
          <a:lstStyle/>
          <a:p>
            <a:pPr indent="0" lvl="0" marL="0" marR="944880" rtl="0" algn="ctr">
              <a:lnSpc>
                <a:spcPct val="107916"/>
              </a:lnSpc>
              <a:spcBef>
                <a:spcPts val="0"/>
              </a:spcBef>
              <a:spcAft>
                <a:spcPts val="700"/>
              </a:spcAft>
              <a:buNone/>
            </a:pPr>
            <a:r>
              <a:rPr lang="en" sz="3300">
                <a:solidFill>
                  <a:srgbClr val="000000"/>
                </a:solidFill>
                <a:latin typeface="Roboto Medium"/>
                <a:ea typeface="Roboto Medium"/>
                <a:cs typeface="Roboto Medium"/>
                <a:sym typeface="Roboto Medium"/>
              </a:rPr>
              <a:t>Generating Realistic Handwritten Digit Images using DCGAN</a:t>
            </a:r>
            <a:endParaRPr sz="6700">
              <a:latin typeface="Roboto Medium"/>
              <a:ea typeface="Roboto Medium"/>
              <a:cs typeface="Roboto Medium"/>
              <a:sym typeface="Robot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265500" y="198175"/>
            <a:ext cx="4045200" cy="58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700"/>
              <a:t>Importing libraries and showing images</a:t>
            </a:r>
            <a:endParaRPr b="1" sz="1700"/>
          </a:p>
        </p:txBody>
      </p:sp>
      <p:sp>
        <p:nvSpPr>
          <p:cNvPr id="120" name="Google Shape;120;p22"/>
          <p:cNvSpPr txBox="1"/>
          <p:nvPr>
            <p:ph idx="1" type="subTitle"/>
          </p:nvPr>
        </p:nvSpPr>
        <p:spPr>
          <a:xfrm>
            <a:off x="265500" y="1009172"/>
            <a:ext cx="4045200" cy="38670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rgbClr val="000000"/>
              </a:buClr>
              <a:buSzPts val="1100"/>
              <a:buFont typeface="Arial"/>
              <a:buAutoNum type="arabicPeriod"/>
            </a:pPr>
            <a:r>
              <a:rPr b="1" lang="en" sz="1100">
                <a:solidFill>
                  <a:srgbClr val="000000"/>
                </a:solidFill>
                <a:latin typeface="Arial"/>
                <a:ea typeface="Arial"/>
                <a:cs typeface="Arial"/>
                <a:sym typeface="Arial"/>
              </a:rPr>
              <a:t>Importing Libraries:</a:t>
            </a:r>
            <a:r>
              <a:rPr lang="en" sz="1100">
                <a:solidFill>
                  <a:srgbClr val="000000"/>
                </a:solidFill>
                <a:latin typeface="Arial"/>
                <a:ea typeface="Arial"/>
                <a:cs typeface="Arial"/>
                <a:sym typeface="Arial"/>
              </a:rPr>
              <a:t> The code starts by importing necessary libraries, including </a:t>
            </a:r>
            <a:r>
              <a:rPr lang="en" sz="1100">
                <a:solidFill>
                  <a:srgbClr val="188038"/>
                </a:solidFill>
                <a:latin typeface="Roboto Mono"/>
                <a:ea typeface="Roboto Mono"/>
                <a:cs typeface="Roboto Mono"/>
                <a:sym typeface="Roboto Mono"/>
              </a:rPr>
              <a:t>torch</a:t>
            </a:r>
            <a:r>
              <a:rPr lang="en" sz="1100">
                <a:solidFill>
                  <a:srgbClr val="000000"/>
                </a:solidFill>
                <a:latin typeface="Arial"/>
                <a:ea typeface="Arial"/>
                <a:cs typeface="Arial"/>
                <a:sym typeface="Arial"/>
              </a:rPr>
              <a:t>, </a:t>
            </a:r>
            <a:r>
              <a:rPr lang="en" sz="1100">
                <a:solidFill>
                  <a:srgbClr val="188038"/>
                </a:solidFill>
                <a:latin typeface="Roboto Mono"/>
                <a:ea typeface="Roboto Mono"/>
                <a:cs typeface="Roboto Mono"/>
                <a:sym typeface="Roboto Mono"/>
              </a:rPr>
              <a:t>nn</a:t>
            </a:r>
            <a:r>
              <a:rPr lang="en" sz="1100">
                <a:solidFill>
                  <a:srgbClr val="000000"/>
                </a:solidFill>
                <a:latin typeface="Arial"/>
                <a:ea typeface="Arial"/>
                <a:cs typeface="Arial"/>
                <a:sym typeface="Arial"/>
              </a:rPr>
              <a:t> (torch.nn), </a:t>
            </a:r>
            <a:r>
              <a:rPr lang="en" sz="1100">
                <a:solidFill>
                  <a:srgbClr val="188038"/>
                </a:solidFill>
                <a:latin typeface="Roboto Mono"/>
                <a:ea typeface="Roboto Mono"/>
                <a:cs typeface="Roboto Mono"/>
                <a:sym typeface="Roboto Mono"/>
              </a:rPr>
              <a:t>tqdm</a:t>
            </a:r>
            <a:r>
              <a:rPr lang="en" sz="1100">
                <a:solidFill>
                  <a:srgbClr val="000000"/>
                </a:solidFill>
                <a:latin typeface="Arial"/>
                <a:ea typeface="Arial"/>
                <a:cs typeface="Arial"/>
                <a:sym typeface="Arial"/>
              </a:rPr>
              <a:t>, </a:t>
            </a:r>
            <a:r>
              <a:rPr lang="en" sz="1100">
                <a:solidFill>
                  <a:srgbClr val="188038"/>
                </a:solidFill>
                <a:latin typeface="Roboto Mono"/>
                <a:ea typeface="Roboto Mono"/>
                <a:cs typeface="Roboto Mono"/>
                <a:sym typeface="Roboto Mono"/>
              </a:rPr>
              <a:t>transforms</a:t>
            </a:r>
            <a:r>
              <a:rPr lang="en" sz="1100">
                <a:solidFill>
                  <a:srgbClr val="000000"/>
                </a:solidFill>
                <a:latin typeface="Arial"/>
                <a:ea typeface="Arial"/>
                <a:cs typeface="Arial"/>
                <a:sym typeface="Arial"/>
              </a:rPr>
              <a:t> (from torchvision), </a:t>
            </a:r>
            <a:r>
              <a:rPr lang="en" sz="1100">
                <a:solidFill>
                  <a:srgbClr val="188038"/>
                </a:solidFill>
                <a:latin typeface="Roboto Mono"/>
                <a:ea typeface="Roboto Mono"/>
                <a:cs typeface="Roboto Mono"/>
                <a:sym typeface="Roboto Mono"/>
              </a:rPr>
              <a:t>MNIST</a:t>
            </a:r>
            <a:r>
              <a:rPr lang="en" sz="1100">
                <a:solidFill>
                  <a:srgbClr val="000000"/>
                </a:solidFill>
                <a:latin typeface="Arial"/>
                <a:ea typeface="Arial"/>
                <a:cs typeface="Arial"/>
                <a:sym typeface="Arial"/>
              </a:rPr>
              <a:t> (from torchvision.datasets), </a:t>
            </a:r>
            <a:r>
              <a:rPr lang="en" sz="1100">
                <a:solidFill>
                  <a:srgbClr val="188038"/>
                </a:solidFill>
                <a:latin typeface="Roboto Mono"/>
                <a:ea typeface="Roboto Mono"/>
                <a:cs typeface="Roboto Mono"/>
                <a:sym typeface="Roboto Mono"/>
              </a:rPr>
              <a:t>make_grid</a:t>
            </a:r>
            <a:r>
              <a:rPr lang="en" sz="1100">
                <a:solidFill>
                  <a:srgbClr val="000000"/>
                </a:solidFill>
                <a:latin typeface="Arial"/>
                <a:ea typeface="Arial"/>
                <a:cs typeface="Arial"/>
                <a:sym typeface="Arial"/>
              </a:rPr>
              <a:t>, </a:t>
            </a:r>
            <a:r>
              <a:rPr lang="en" sz="1100">
                <a:solidFill>
                  <a:srgbClr val="188038"/>
                </a:solidFill>
                <a:latin typeface="Roboto Mono"/>
                <a:ea typeface="Roboto Mono"/>
                <a:cs typeface="Roboto Mono"/>
                <a:sym typeface="Roboto Mono"/>
              </a:rPr>
              <a:t>DataLoader</a:t>
            </a:r>
            <a:r>
              <a:rPr lang="en" sz="1100">
                <a:solidFill>
                  <a:srgbClr val="000000"/>
                </a:solidFill>
                <a:latin typeface="Arial"/>
                <a:ea typeface="Arial"/>
                <a:cs typeface="Arial"/>
                <a:sym typeface="Arial"/>
              </a:rPr>
              <a:t>, and </a:t>
            </a:r>
            <a:r>
              <a:rPr lang="en" sz="1100">
                <a:solidFill>
                  <a:srgbClr val="188038"/>
                </a:solidFill>
                <a:latin typeface="Roboto Mono"/>
                <a:ea typeface="Roboto Mono"/>
                <a:cs typeface="Roboto Mono"/>
                <a:sym typeface="Roboto Mono"/>
              </a:rPr>
              <a:t>plt</a:t>
            </a:r>
            <a:r>
              <a:rPr lang="en" sz="1100">
                <a:solidFill>
                  <a:srgbClr val="000000"/>
                </a:solidFill>
                <a:latin typeface="Arial"/>
                <a:ea typeface="Arial"/>
                <a:cs typeface="Arial"/>
                <a:sym typeface="Arial"/>
              </a:rPr>
              <a:t> (matplotlib.pyplot).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AutoNum type="arabicPeriod"/>
            </a:pPr>
            <a:r>
              <a:rPr b="1" lang="en" sz="1100">
                <a:solidFill>
                  <a:srgbClr val="000000"/>
                </a:solidFill>
                <a:latin typeface="Arial"/>
                <a:ea typeface="Arial"/>
                <a:cs typeface="Arial"/>
                <a:sym typeface="Arial"/>
              </a:rPr>
              <a:t>Setting Seed:</a:t>
            </a:r>
            <a:r>
              <a:rPr lang="en" sz="1100">
                <a:solidFill>
                  <a:srgbClr val="000000"/>
                </a:solidFill>
                <a:latin typeface="Arial"/>
                <a:ea typeface="Arial"/>
                <a:cs typeface="Arial"/>
                <a:sym typeface="Arial"/>
              </a:rPr>
              <a:t> The random seed is set using </a:t>
            </a:r>
            <a:r>
              <a:rPr lang="en" sz="1100">
                <a:solidFill>
                  <a:srgbClr val="188038"/>
                </a:solidFill>
                <a:latin typeface="Roboto Mono"/>
                <a:ea typeface="Roboto Mono"/>
                <a:cs typeface="Roboto Mono"/>
                <a:sym typeface="Roboto Mono"/>
              </a:rPr>
              <a:t>torch.manual_seed(0)</a:t>
            </a:r>
            <a:r>
              <a:rPr lang="en" sz="1100">
                <a:solidFill>
                  <a:srgbClr val="000000"/>
                </a:solidFill>
                <a:latin typeface="Arial"/>
                <a:ea typeface="Arial"/>
                <a:cs typeface="Arial"/>
                <a:sym typeface="Arial"/>
              </a:rPr>
              <a:t>. This ensures reproducibility of results during testing.</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AutoNum type="arabicPeriod"/>
            </a:pPr>
            <a:r>
              <a:rPr b="1" lang="en" sz="1100">
                <a:solidFill>
                  <a:srgbClr val="188038"/>
                </a:solidFill>
                <a:latin typeface="Roboto Mono"/>
                <a:ea typeface="Roboto Mono"/>
                <a:cs typeface="Roboto Mono"/>
                <a:sym typeface="Roboto Mono"/>
              </a:rPr>
              <a:t>show_tensor_images</a:t>
            </a:r>
            <a:r>
              <a:rPr b="1" lang="en" sz="1100">
                <a:solidFill>
                  <a:srgbClr val="000000"/>
                </a:solidFill>
                <a:latin typeface="Arial"/>
                <a:ea typeface="Arial"/>
                <a:cs typeface="Arial"/>
                <a:sym typeface="Arial"/>
              </a:rPr>
              <a:t> Function:</a:t>
            </a:r>
            <a:r>
              <a:rPr lang="en" sz="1100">
                <a:solidFill>
                  <a:srgbClr val="000000"/>
                </a:solidFill>
                <a:latin typeface="Arial"/>
                <a:ea typeface="Arial"/>
                <a:cs typeface="Arial"/>
                <a:sym typeface="Arial"/>
              </a:rPr>
              <a:t> This function is used to visualize a tensor of images.</a:t>
            </a:r>
            <a:endParaRPr/>
          </a:p>
        </p:txBody>
      </p:sp>
      <p:pic>
        <p:nvPicPr>
          <p:cNvPr descr="Black and white image of ladder handles coming out of the water onto a floating dock" id="121" name="Google Shape;121;p22"/>
          <p:cNvPicPr preferRelativeResize="0"/>
          <p:nvPr/>
        </p:nvPicPr>
        <p:blipFill rotWithShape="1">
          <a:blip r:embed="rId3">
            <a:alphaModFix/>
          </a:blip>
          <a:srcRect b="2669" l="27777" r="9107" t="2669"/>
          <a:stretch/>
        </p:blipFill>
        <p:spPr>
          <a:xfrm>
            <a:off x="5355300" y="1069050"/>
            <a:ext cx="3005395" cy="3005398"/>
          </a:xfrm>
          <a:prstGeom prst="rect">
            <a:avLst/>
          </a:prstGeom>
          <a:noFill/>
          <a:ln>
            <a:noFill/>
          </a:ln>
        </p:spPr>
      </p:pic>
      <p:pic>
        <p:nvPicPr>
          <p:cNvPr id="122" name="Google Shape;122;p22"/>
          <p:cNvPicPr preferRelativeResize="0"/>
          <p:nvPr/>
        </p:nvPicPr>
        <p:blipFill>
          <a:blip r:embed="rId4">
            <a:alphaModFix/>
          </a:blip>
          <a:stretch>
            <a:fillRect/>
          </a:stretch>
        </p:blipFill>
        <p:spPr>
          <a:xfrm>
            <a:off x="4685250" y="1009175"/>
            <a:ext cx="4338400" cy="3725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166400" y="-677725"/>
            <a:ext cx="4045200" cy="1482300"/>
          </a:xfrm>
          <a:prstGeom prst="rect">
            <a:avLst/>
          </a:prstGeom>
        </p:spPr>
        <p:txBody>
          <a:bodyPr anchorCtr="0" anchor="b" bIns="91425" lIns="91425" spcFirstLastPara="1" rIns="91425" wrap="square" tIns="91425">
            <a:noAutofit/>
          </a:bodyPr>
          <a:lstStyle/>
          <a:p>
            <a:pPr indent="0" lvl="0" marL="0" rtl="0" algn="l">
              <a:lnSpc>
                <a:spcPct val="115000"/>
              </a:lnSpc>
              <a:spcBef>
                <a:spcPts val="1800"/>
              </a:spcBef>
              <a:spcAft>
                <a:spcPts val="400"/>
              </a:spcAft>
              <a:buNone/>
            </a:pPr>
            <a:r>
              <a:rPr b="1" lang="en" sz="1700">
                <a:solidFill>
                  <a:srgbClr val="000000"/>
                </a:solidFill>
                <a:latin typeface="Arial"/>
                <a:ea typeface="Arial"/>
                <a:cs typeface="Arial"/>
                <a:sym typeface="Arial"/>
              </a:rPr>
              <a:t>Defining the DCGAN Generator</a:t>
            </a:r>
            <a:endParaRPr/>
          </a:p>
        </p:txBody>
      </p:sp>
      <p:sp>
        <p:nvSpPr>
          <p:cNvPr id="128" name="Google Shape;128;p23"/>
          <p:cNvSpPr txBox="1"/>
          <p:nvPr>
            <p:ph idx="1" type="subTitle"/>
          </p:nvPr>
        </p:nvSpPr>
        <p:spPr>
          <a:xfrm>
            <a:off x="265500" y="884672"/>
            <a:ext cx="4045200" cy="3828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Generator Class:</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Inherits from </a:t>
            </a:r>
            <a:r>
              <a:rPr lang="en" sz="1100">
                <a:solidFill>
                  <a:srgbClr val="188038"/>
                </a:solidFill>
                <a:latin typeface="Roboto Mono"/>
                <a:ea typeface="Roboto Mono"/>
                <a:cs typeface="Roboto Mono"/>
                <a:sym typeface="Roboto Mono"/>
              </a:rPr>
              <a:t>nn.Module</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Parameters : </a:t>
            </a:r>
            <a:r>
              <a:rPr lang="en" sz="1100">
                <a:solidFill>
                  <a:srgbClr val="188038"/>
                </a:solidFill>
                <a:latin typeface="Roboto Mono"/>
                <a:ea typeface="Roboto Mono"/>
                <a:cs typeface="Roboto Mono"/>
                <a:sym typeface="Roboto Mono"/>
              </a:rPr>
              <a:t>z_dim</a:t>
            </a:r>
            <a:r>
              <a:rPr lang="en" sz="1100">
                <a:solidFill>
                  <a:srgbClr val="000000"/>
                </a:solidFill>
                <a:latin typeface="Arial"/>
                <a:ea typeface="Arial"/>
                <a:cs typeface="Arial"/>
                <a:sym typeface="Arial"/>
              </a:rPr>
              <a:t> (defaul</a:t>
            </a:r>
            <a:r>
              <a:rPr lang="en" sz="1100">
                <a:solidFill>
                  <a:srgbClr val="000000"/>
                </a:solidFill>
                <a:latin typeface="Arial"/>
                <a:ea typeface="Arial"/>
                <a:cs typeface="Arial"/>
                <a:sym typeface="Arial"/>
              </a:rPr>
              <a:t>t: </a:t>
            </a:r>
            <a:r>
              <a:rPr lang="en" sz="1100">
                <a:solidFill>
                  <a:srgbClr val="000000"/>
                </a:solidFill>
                <a:latin typeface="Arial"/>
                <a:ea typeface="Arial"/>
                <a:cs typeface="Arial"/>
                <a:sym typeface="Arial"/>
              </a:rPr>
              <a:t>10), </a:t>
            </a:r>
            <a:r>
              <a:rPr lang="en" sz="1100">
                <a:solidFill>
                  <a:srgbClr val="188038"/>
                </a:solidFill>
                <a:latin typeface="Roboto Mono"/>
                <a:ea typeface="Roboto Mono"/>
                <a:cs typeface="Roboto Mono"/>
                <a:sym typeface="Roboto Mono"/>
              </a:rPr>
              <a:t>im_chan</a:t>
            </a:r>
            <a:r>
              <a:rPr lang="en" sz="1100">
                <a:solidFill>
                  <a:srgbClr val="000000"/>
                </a:solidFill>
                <a:latin typeface="Arial"/>
                <a:ea typeface="Arial"/>
                <a:cs typeface="Arial"/>
                <a:sym typeface="Arial"/>
              </a:rPr>
              <a:t> (default: 1 f</a:t>
            </a:r>
            <a:r>
              <a:rPr lang="en" sz="1100">
                <a:solidFill>
                  <a:srgbClr val="000000"/>
                </a:solidFill>
                <a:latin typeface="Arial"/>
                <a:ea typeface="Arial"/>
                <a:cs typeface="Arial"/>
                <a:sym typeface="Arial"/>
              </a:rPr>
              <a:t>or black-and-white images), </a:t>
            </a:r>
            <a:r>
              <a:rPr lang="en" sz="1100">
                <a:solidFill>
                  <a:srgbClr val="188038"/>
                </a:solidFill>
                <a:latin typeface="Roboto Mono"/>
                <a:ea typeface="Roboto Mono"/>
                <a:cs typeface="Roboto Mono"/>
                <a:sym typeface="Roboto Mono"/>
              </a:rPr>
              <a:t>hidden_dim</a:t>
            </a:r>
            <a:r>
              <a:rPr lang="en" sz="1100">
                <a:solidFill>
                  <a:srgbClr val="000000"/>
                </a:solidFill>
                <a:latin typeface="Arial"/>
                <a:ea typeface="Arial"/>
                <a:cs typeface="Arial"/>
                <a:sym typeface="Arial"/>
              </a:rPr>
              <a:t> (default: 64).</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Generator Architecture:</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Uses </a:t>
            </a:r>
            <a:r>
              <a:rPr lang="en" sz="1100">
                <a:solidFill>
                  <a:srgbClr val="188038"/>
                </a:solidFill>
                <a:latin typeface="Roboto Mono"/>
                <a:ea typeface="Roboto Mono"/>
                <a:cs typeface="Roboto Mono"/>
                <a:sym typeface="Roboto Mono"/>
              </a:rPr>
              <a:t>nn.Sequential</a:t>
            </a:r>
            <a:r>
              <a:rPr lang="en" sz="1100">
                <a:solidFill>
                  <a:srgbClr val="000000"/>
                </a:solidFill>
                <a:latin typeface="Arial"/>
                <a:ea typeface="Arial"/>
                <a:cs typeface="Arial"/>
                <a:sym typeface="Arial"/>
              </a:rPr>
              <a:t> for sequential layers.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Contains blocks of transposed convolutions, batch normalization, and ReLU activations.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Final layer uses a Tanh activation function.</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188038"/>
                </a:solidFill>
                <a:latin typeface="Roboto Mono"/>
                <a:ea typeface="Roboto Mono"/>
                <a:cs typeface="Roboto Mono"/>
                <a:sym typeface="Roboto Mono"/>
              </a:rPr>
              <a:t>get_noise</a:t>
            </a:r>
            <a:r>
              <a:rPr lang="en" sz="1100">
                <a:solidFill>
                  <a:srgbClr val="000000"/>
                </a:solidFill>
                <a:latin typeface="Arial"/>
                <a:ea typeface="Arial"/>
                <a:cs typeface="Arial"/>
                <a:sym typeface="Arial"/>
              </a:rPr>
              <a:t> function generates random noise vectors of shape </a:t>
            </a:r>
            <a:r>
              <a:rPr lang="en" sz="1100">
                <a:solidFill>
                  <a:srgbClr val="188038"/>
                </a:solidFill>
                <a:latin typeface="Roboto Mono"/>
                <a:ea typeface="Roboto Mono"/>
                <a:cs typeface="Roboto Mono"/>
                <a:sym typeface="Roboto Mono"/>
              </a:rPr>
              <a:t>(n_samples, z_dim)</a:t>
            </a:r>
            <a:r>
              <a:rPr lang="en" sz="1100">
                <a:solidFill>
                  <a:srgbClr val="000000"/>
                </a:solidFill>
                <a:latin typeface="Arial"/>
                <a:ea typeface="Arial"/>
                <a:cs typeface="Arial"/>
                <a:sym typeface="Arial"/>
              </a:rPr>
              <a:t> for training the generator.</a:t>
            </a:r>
            <a:endParaRPr sz="1100">
              <a:solidFill>
                <a:srgbClr val="000000"/>
              </a:solidFill>
              <a:latin typeface="Arial"/>
              <a:ea typeface="Arial"/>
              <a:cs typeface="Arial"/>
              <a:sym typeface="Arial"/>
            </a:endParaRPr>
          </a:p>
          <a:p>
            <a:pPr indent="0" lvl="0" marL="0" rtl="0" algn="ctr">
              <a:spcBef>
                <a:spcPts val="1200"/>
              </a:spcBef>
              <a:spcAft>
                <a:spcPts val="0"/>
              </a:spcAft>
              <a:buNone/>
            </a:pPr>
            <a:r>
              <a:t/>
            </a:r>
            <a:endParaRPr/>
          </a:p>
        </p:txBody>
      </p:sp>
      <p:pic>
        <p:nvPicPr>
          <p:cNvPr id="129" name="Google Shape;129;p23"/>
          <p:cNvPicPr preferRelativeResize="0"/>
          <p:nvPr/>
        </p:nvPicPr>
        <p:blipFill rotWithShape="1">
          <a:blip r:embed="rId3">
            <a:alphaModFix/>
          </a:blip>
          <a:srcRect b="-4350" l="0" r="0" t="4350"/>
          <a:stretch/>
        </p:blipFill>
        <p:spPr>
          <a:xfrm>
            <a:off x="4648975" y="711675"/>
            <a:ext cx="4339325" cy="1752600"/>
          </a:xfrm>
          <a:prstGeom prst="rect">
            <a:avLst/>
          </a:prstGeom>
          <a:noFill/>
          <a:ln>
            <a:noFill/>
          </a:ln>
        </p:spPr>
      </p:pic>
      <p:pic>
        <p:nvPicPr>
          <p:cNvPr id="130" name="Google Shape;130;p23"/>
          <p:cNvPicPr preferRelativeResize="0"/>
          <p:nvPr/>
        </p:nvPicPr>
        <p:blipFill>
          <a:blip r:embed="rId4">
            <a:alphaModFix/>
          </a:blip>
          <a:stretch>
            <a:fillRect/>
          </a:stretch>
        </p:blipFill>
        <p:spPr>
          <a:xfrm>
            <a:off x="4629300" y="2571750"/>
            <a:ext cx="4378675" cy="2057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265500" y="-698950"/>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700"/>
              <a:t>Testing the working of Generator Block</a:t>
            </a:r>
            <a:endParaRPr b="1" sz="1700"/>
          </a:p>
        </p:txBody>
      </p:sp>
      <p:sp>
        <p:nvSpPr>
          <p:cNvPr id="136" name="Google Shape;136;p24"/>
          <p:cNvSpPr txBox="1"/>
          <p:nvPr>
            <p:ph idx="1" type="subTitle"/>
          </p:nvPr>
        </p:nvSpPr>
        <p:spPr>
          <a:xfrm>
            <a:off x="265500" y="990822"/>
            <a:ext cx="4045200" cy="38784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Initialize the Generator (</a:t>
            </a:r>
            <a:r>
              <a:rPr lang="en" sz="1100">
                <a:solidFill>
                  <a:srgbClr val="188038"/>
                </a:solidFill>
                <a:latin typeface="Roboto Mono"/>
                <a:ea typeface="Roboto Mono"/>
                <a:cs typeface="Roboto Mono"/>
                <a:sym typeface="Roboto Mono"/>
              </a:rPr>
              <a:t>gen</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Generate random noise for testing </a:t>
            </a:r>
            <a:r>
              <a:rPr lang="en" sz="1100">
                <a:solidFill>
                  <a:srgbClr val="000000"/>
                </a:solidFill>
                <a:latin typeface="Arial"/>
                <a:ea typeface="Arial"/>
                <a:cs typeface="Arial"/>
                <a:sym typeface="Arial"/>
              </a:rPr>
              <a:t>(</a:t>
            </a:r>
            <a:r>
              <a:rPr lang="en" sz="1100">
                <a:solidFill>
                  <a:srgbClr val="188038"/>
                </a:solidFill>
                <a:latin typeface="Roboto Mono"/>
                <a:ea typeface="Roboto Mono"/>
                <a:cs typeface="Roboto Mono"/>
                <a:sym typeface="Roboto Mono"/>
              </a:rPr>
              <a:t>test_hidden_noise</a:t>
            </a:r>
            <a:r>
              <a:rPr lang="en" sz="1100">
                <a:solidFill>
                  <a:srgbClr val="000000"/>
                </a:solidFill>
                <a:latin typeface="Arial"/>
                <a:ea typeface="Arial"/>
                <a:cs typeface="Arial"/>
                <a:sym typeface="Arial"/>
              </a:rPr>
              <a:t>, </a:t>
            </a:r>
            <a:r>
              <a:rPr lang="en" sz="1100">
                <a:solidFill>
                  <a:srgbClr val="188038"/>
                </a:solidFill>
                <a:latin typeface="Roboto Mono"/>
                <a:ea typeface="Roboto Mono"/>
                <a:cs typeface="Roboto Mono"/>
                <a:sym typeface="Roboto Mono"/>
              </a:rPr>
              <a:t>test_final_noise</a:t>
            </a:r>
            <a:r>
              <a:rPr lang="en" sz="1100">
                <a:solidFill>
                  <a:srgbClr val="000000"/>
                </a:solidFill>
                <a:latin typeface="Arial"/>
                <a:ea typeface="Arial"/>
                <a:cs typeface="Arial"/>
                <a:sym typeface="Arial"/>
              </a:rPr>
              <a:t>, </a:t>
            </a:r>
            <a:r>
              <a:rPr lang="en" sz="1100">
                <a:solidFill>
                  <a:srgbClr val="188038"/>
                </a:solidFill>
                <a:latin typeface="Roboto Mono"/>
                <a:ea typeface="Roboto Mono"/>
                <a:cs typeface="Roboto Mono"/>
                <a:sym typeface="Roboto Mono"/>
              </a:rPr>
              <a:t>test_gen_noise</a:t>
            </a:r>
            <a:r>
              <a:rPr lang="en" sz="1100">
                <a:solidFill>
                  <a:srgbClr val="000000"/>
                </a:solidFill>
                <a:latin typeface="Arial"/>
                <a:ea typeface="Arial"/>
                <a:cs typeface="Arial"/>
                <a:sym typeface="Arial"/>
              </a:rPr>
              <a:t>)</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Test the hidden block, the final block and finally the entire generator.</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test results are not included in this response as the code is intended to verify the correctness of the </a:t>
            </a:r>
            <a:r>
              <a:rPr lang="en" sz="1100">
                <a:solidFill>
                  <a:srgbClr val="188038"/>
                </a:solidFill>
                <a:latin typeface="Roboto Mono"/>
                <a:ea typeface="Roboto Mono"/>
                <a:cs typeface="Roboto Mono"/>
                <a:sym typeface="Roboto Mono"/>
              </a:rPr>
              <a:t>make_gen_block()</a:t>
            </a:r>
            <a:r>
              <a:rPr lang="en" sz="1100">
                <a:solidFill>
                  <a:srgbClr val="000000"/>
                </a:solidFill>
                <a:latin typeface="Arial"/>
                <a:ea typeface="Arial"/>
                <a:cs typeface="Arial"/>
                <a:sym typeface="Arial"/>
              </a:rPr>
              <a:t> function by checking if it works with different configurations. </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test ensures the generator block creates the expected output and functions correctly within the DCGAN architecture.</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If all the assertions pass without raising any errors, the unit tests will print "Success!" indicating that the </a:t>
            </a:r>
            <a:r>
              <a:rPr lang="en" sz="1100">
                <a:solidFill>
                  <a:srgbClr val="188038"/>
                </a:solidFill>
                <a:latin typeface="Roboto Mono"/>
                <a:ea typeface="Roboto Mono"/>
                <a:cs typeface="Roboto Mono"/>
                <a:sym typeface="Roboto Mono"/>
              </a:rPr>
              <a:t>make_gen_block()</a:t>
            </a:r>
            <a:r>
              <a:rPr lang="en" sz="1100">
                <a:solidFill>
                  <a:srgbClr val="000000"/>
                </a:solidFill>
                <a:latin typeface="Arial"/>
                <a:ea typeface="Arial"/>
                <a:cs typeface="Arial"/>
                <a:sym typeface="Arial"/>
              </a:rPr>
              <a:t> function is working correctly.</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ctr">
              <a:spcBef>
                <a:spcPts val="1200"/>
              </a:spcBef>
              <a:spcAft>
                <a:spcPts val="0"/>
              </a:spcAft>
              <a:buNone/>
            </a:pPr>
            <a:r>
              <a:t/>
            </a:r>
            <a:endParaRPr/>
          </a:p>
        </p:txBody>
      </p:sp>
      <p:pic>
        <p:nvPicPr>
          <p:cNvPr id="137" name="Google Shape;137;p24"/>
          <p:cNvPicPr preferRelativeResize="0"/>
          <p:nvPr/>
        </p:nvPicPr>
        <p:blipFill>
          <a:blip r:embed="rId3">
            <a:alphaModFix/>
          </a:blip>
          <a:stretch>
            <a:fillRect/>
          </a:stretch>
        </p:blipFill>
        <p:spPr>
          <a:xfrm>
            <a:off x="4740100" y="1194775"/>
            <a:ext cx="4127875" cy="2266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265500" y="191100"/>
            <a:ext cx="4045200" cy="658200"/>
          </a:xfrm>
          <a:prstGeom prst="rect">
            <a:avLst/>
          </a:prstGeom>
        </p:spPr>
        <p:txBody>
          <a:bodyPr anchorCtr="0" anchor="b" bIns="91425" lIns="91425" spcFirstLastPara="1" rIns="91425" wrap="square" tIns="91425">
            <a:noAutofit/>
          </a:bodyPr>
          <a:lstStyle/>
          <a:p>
            <a:pPr indent="0" lvl="0" marL="0" rtl="0" algn="l">
              <a:lnSpc>
                <a:spcPct val="115000"/>
              </a:lnSpc>
              <a:spcBef>
                <a:spcPts val="1800"/>
              </a:spcBef>
              <a:spcAft>
                <a:spcPts val="400"/>
              </a:spcAft>
              <a:buNone/>
            </a:pPr>
            <a:r>
              <a:rPr b="1" lang="en" sz="1700">
                <a:solidFill>
                  <a:srgbClr val="000000"/>
                </a:solidFill>
                <a:latin typeface="Arial"/>
                <a:ea typeface="Arial"/>
                <a:cs typeface="Arial"/>
                <a:sym typeface="Arial"/>
              </a:rPr>
              <a:t>Defining the DCGAN Discriminator</a:t>
            </a:r>
            <a:endParaRPr/>
          </a:p>
        </p:txBody>
      </p:sp>
      <p:sp>
        <p:nvSpPr>
          <p:cNvPr id="143" name="Google Shape;143;p25"/>
          <p:cNvSpPr txBox="1"/>
          <p:nvPr>
            <p:ph idx="1" type="subTitle"/>
          </p:nvPr>
        </p:nvSpPr>
        <p:spPr>
          <a:xfrm>
            <a:off x="265500" y="905897"/>
            <a:ext cx="4045200" cy="3977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Discriminator Class:</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Inherits from </a:t>
            </a:r>
            <a:r>
              <a:rPr lang="en" sz="1100">
                <a:solidFill>
                  <a:srgbClr val="188038"/>
                </a:solidFill>
                <a:latin typeface="Roboto Mono"/>
                <a:ea typeface="Roboto Mono"/>
                <a:cs typeface="Roboto Mono"/>
                <a:sym typeface="Roboto Mono"/>
              </a:rPr>
              <a:t>nn.Module</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Parameters : </a:t>
            </a:r>
            <a:r>
              <a:rPr lang="en" sz="1100">
                <a:solidFill>
                  <a:srgbClr val="188038"/>
                </a:solidFill>
                <a:latin typeface="Roboto Mono"/>
                <a:ea typeface="Roboto Mono"/>
                <a:cs typeface="Roboto Mono"/>
                <a:sym typeface="Roboto Mono"/>
              </a:rPr>
              <a:t>im_chan</a:t>
            </a:r>
            <a:r>
              <a:rPr lang="en" sz="1100">
                <a:solidFill>
                  <a:srgbClr val="000000"/>
                </a:solidFill>
                <a:latin typeface="Arial"/>
                <a:ea typeface="Arial"/>
                <a:cs typeface="Arial"/>
                <a:sym typeface="Arial"/>
              </a:rPr>
              <a:t>(default: 1 for black-and-white images), </a:t>
            </a:r>
            <a:r>
              <a:rPr lang="en" sz="1100">
                <a:solidFill>
                  <a:srgbClr val="188038"/>
                </a:solidFill>
                <a:latin typeface="Roboto Mono"/>
                <a:ea typeface="Roboto Mono"/>
                <a:cs typeface="Roboto Mono"/>
                <a:sym typeface="Roboto Mono"/>
              </a:rPr>
              <a:t>hidden_dim</a:t>
            </a:r>
            <a:r>
              <a:rPr lang="en" sz="1100">
                <a:solidFill>
                  <a:srgbClr val="000000"/>
                </a:solidFill>
                <a:latin typeface="Arial"/>
                <a:ea typeface="Arial"/>
                <a:cs typeface="Arial"/>
                <a:sym typeface="Arial"/>
              </a:rPr>
              <a:t> (default: 16).</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Discriminator Architecture:</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Uses </a:t>
            </a:r>
            <a:r>
              <a:rPr lang="en" sz="1100">
                <a:solidFill>
                  <a:srgbClr val="188038"/>
                </a:solidFill>
                <a:latin typeface="Roboto Mono"/>
                <a:ea typeface="Roboto Mono"/>
                <a:cs typeface="Roboto Mono"/>
                <a:sym typeface="Roboto Mono"/>
              </a:rPr>
              <a:t>nn.Sequential</a:t>
            </a:r>
            <a:r>
              <a:rPr lang="en" sz="1100">
                <a:solidFill>
                  <a:srgbClr val="000000"/>
                </a:solidFill>
                <a:latin typeface="Arial"/>
                <a:ea typeface="Arial"/>
                <a:cs typeface="Arial"/>
                <a:sym typeface="Arial"/>
              </a:rPr>
              <a:t> for sequential layers.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Contains blocks of convolutions, batch normalization, and LeakyReLU activations.</a:t>
            </a:r>
            <a:endParaRPr b="1"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188038"/>
                </a:solidFill>
                <a:latin typeface="Roboto Mono"/>
                <a:ea typeface="Roboto Mono"/>
                <a:cs typeface="Roboto Mono"/>
                <a:sym typeface="Roboto Mono"/>
              </a:rPr>
              <a:t>make_disc_block</a:t>
            </a:r>
            <a:r>
              <a:rPr lang="en" sz="1100">
                <a:solidFill>
                  <a:srgbClr val="000000"/>
                </a:solidFill>
                <a:latin typeface="Arial"/>
                <a:ea typeface="Arial"/>
                <a:cs typeface="Arial"/>
                <a:sym typeface="Arial"/>
              </a:rPr>
              <a:t>: Returns a sequence of operations for a discriminator block in DCGAN.</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188038"/>
                </a:solidFill>
                <a:latin typeface="Roboto Mono"/>
                <a:ea typeface="Roboto Mono"/>
                <a:cs typeface="Roboto Mono"/>
                <a:sym typeface="Roboto Mono"/>
              </a:rPr>
              <a:t>forward</a:t>
            </a:r>
            <a:r>
              <a:rPr lang="en" sz="1100">
                <a:solidFill>
                  <a:srgbClr val="000000"/>
                </a:solidFill>
                <a:latin typeface="Arial"/>
                <a:ea typeface="Arial"/>
                <a:cs typeface="Arial"/>
                <a:sym typeface="Arial"/>
              </a:rPr>
              <a:t>: Performs a forward pass to classify images as real or fake.</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The provided code creates the backbone of the discriminator model, ready to be trained with the generator in a DCGAN setup to distinguish real and fake images effectively.</a:t>
            </a:r>
            <a:endParaRPr sz="1100">
              <a:solidFill>
                <a:srgbClr val="000000"/>
              </a:solidFill>
              <a:latin typeface="Arial"/>
              <a:ea typeface="Arial"/>
              <a:cs typeface="Arial"/>
              <a:sym typeface="Arial"/>
            </a:endParaRPr>
          </a:p>
          <a:p>
            <a:pPr indent="0" lvl="0" marL="0" rtl="0" algn="ctr">
              <a:spcBef>
                <a:spcPts val="1200"/>
              </a:spcBef>
              <a:spcAft>
                <a:spcPts val="0"/>
              </a:spcAft>
              <a:buNone/>
            </a:pPr>
            <a:r>
              <a:t/>
            </a:r>
            <a:endParaRPr/>
          </a:p>
        </p:txBody>
      </p:sp>
      <p:pic>
        <p:nvPicPr>
          <p:cNvPr id="144" name="Google Shape;144;p25"/>
          <p:cNvPicPr preferRelativeResize="0"/>
          <p:nvPr/>
        </p:nvPicPr>
        <p:blipFill>
          <a:blip r:embed="rId3">
            <a:alphaModFix/>
          </a:blip>
          <a:stretch>
            <a:fillRect/>
          </a:stretch>
        </p:blipFill>
        <p:spPr>
          <a:xfrm>
            <a:off x="4806600" y="796700"/>
            <a:ext cx="4146299" cy="1228725"/>
          </a:xfrm>
          <a:prstGeom prst="rect">
            <a:avLst/>
          </a:prstGeom>
          <a:noFill/>
          <a:ln>
            <a:noFill/>
          </a:ln>
        </p:spPr>
      </p:pic>
      <p:pic>
        <p:nvPicPr>
          <p:cNvPr id="145" name="Google Shape;145;p25"/>
          <p:cNvPicPr preferRelativeResize="0"/>
          <p:nvPr/>
        </p:nvPicPr>
        <p:blipFill>
          <a:blip r:embed="rId4">
            <a:alphaModFix/>
          </a:blip>
          <a:stretch>
            <a:fillRect/>
          </a:stretch>
        </p:blipFill>
        <p:spPr>
          <a:xfrm>
            <a:off x="4771226" y="2312125"/>
            <a:ext cx="4146300" cy="1857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265500" y="212325"/>
            <a:ext cx="4045200" cy="644100"/>
          </a:xfrm>
          <a:prstGeom prst="rect">
            <a:avLst/>
          </a:prstGeom>
        </p:spPr>
        <p:txBody>
          <a:bodyPr anchorCtr="0" anchor="b" bIns="91425" lIns="91425" spcFirstLastPara="1" rIns="91425" wrap="square" tIns="91425">
            <a:noAutofit/>
          </a:bodyPr>
          <a:lstStyle/>
          <a:p>
            <a:pPr indent="0" lvl="0" marL="0" rtl="0" algn="l">
              <a:lnSpc>
                <a:spcPct val="115000"/>
              </a:lnSpc>
              <a:spcBef>
                <a:spcPts val="1800"/>
              </a:spcBef>
              <a:spcAft>
                <a:spcPts val="400"/>
              </a:spcAft>
              <a:buNone/>
            </a:pPr>
            <a:r>
              <a:rPr b="1" lang="en" sz="1400">
                <a:solidFill>
                  <a:srgbClr val="000000"/>
                </a:solidFill>
                <a:latin typeface="Arial"/>
                <a:ea typeface="Arial"/>
                <a:cs typeface="Arial"/>
                <a:sym typeface="Arial"/>
              </a:rPr>
              <a:t>Testing the working of Discriminator Block </a:t>
            </a:r>
            <a:endParaRPr/>
          </a:p>
        </p:txBody>
      </p:sp>
      <p:sp>
        <p:nvSpPr>
          <p:cNvPr id="151" name="Google Shape;151;p26"/>
          <p:cNvSpPr txBox="1"/>
          <p:nvPr>
            <p:ph idx="1" type="subTitle"/>
          </p:nvPr>
        </p:nvSpPr>
        <p:spPr>
          <a:xfrm>
            <a:off x="265500" y="1089922"/>
            <a:ext cx="4045200" cy="3736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Initialize the Generator and Discriminator (</a:t>
            </a:r>
            <a:r>
              <a:rPr lang="en" sz="1100">
                <a:solidFill>
                  <a:srgbClr val="188038"/>
                </a:solidFill>
                <a:latin typeface="Roboto Mono"/>
                <a:ea typeface="Roboto Mono"/>
                <a:cs typeface="Roboto Mono"/>
                <a:sym typeface="Roboto Mono"/>
              </a:rPr>
              <a:t>gen</a:t>
            </a:r>
            <a:r>
              <a:rPr lang="en" sz="1100">
                <a:solidFill>
                  <a:srgbClr val="000000"/>
                </a:solidFill>
                <a:latin typeface="Arial"/>
                <a:ea typeface="Arial"/>
                <a:cs typeface="Arial"/>
                <a:sym typeface="Arial"/>
              </a:rPr>
              <a:t>, </a:t>
            </a:r>
            <a:r>
              <a:rPr lang="en" sz="1100">
                <a:solidFill>
                  <a:srgbClr val="188038"/>
                </a:solidFill>
                <a:latin typeface="Roboto Mono"/>
                <a:ea typeface="Roboto Mono"/>
                <a:cs typeface="Roboto Mono"/>
                <a:sym typeface="Roboto Mono"/>
              </a:rPr>
              <a:t>disc</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Generate random noise and use the Generator to create test images (</a:t>
            </a:r>
            <a:r>
              <a:rPr lang="en" sz="1100">
                <a:solidFill>
                  <a:srgbClr val="188038"/>
                </a:solidFill>
                <a:latin typeface="Roboto Mono"/>
                <a:ea typeface="Roboto Mono"/>
                <a:cs typeface="Roboto Mono"/>
                <a:sym typeface="Roboto Mono"/>
              </a:rPr>
              <a:t>test_images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Testing the hidden block, the final block and the entire discriminator.</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test results are not included in this response as the code is intended to verify the correctness of the </a:t>
            </a:r>
            <a:r>
              <a:rPr lang="en" sz="1100">
                <a:solidFill>
                  <a:srgbClr val="188038"/>
                </a:solidFill>
                <a:latin typeface="Roboto Mono"/>
                <a:ea typeface="Roboto Mono"/>
                <a:cs typeface="Roboto Mono"/>
                <a:sym typeface="Roboto Mono"/>
              </a:rPr>
              <a:t>make_disc_block()</a:t>
            </a:r>
            <a:r>
              <a:rPr lang="en" sz="1100">
                <a:solidFill>
                  <a:srgbClr val="000000"/>
                </a:solidFill>
                <a:latin typeface="Arial"/>
                <a:ea typeface="Arial"/>
                <a:cs typeface="Arial"/>
                <a:sym typeface="Arial"/>
              </a:rPr>
              <a:t> function by checking if it creates the expected output for different configurations. </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tests ensure the discriminator block operates correctly within the DCGAN architecture for classification.</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If all the assertions pass without raising any errors, the unit tests will print "Success!".</a:t>
            </a:r>
            <a:endParaRPr sz="1100">
              <a:solidFill>
                <a:srgbClr val="000000"/>
              </a:solidFill>
              <a:latin typeface="Arial"/>
              <a:ea typeface="Arial"/>
              <a:cs typeface="Arial"/>
              <a:sym typeface="Arial"/>
            </a:endParaRPr>
          </a:p>
          <a:p>
            <a:pPr indent="0" lvl="0" marL="0" rtl="0" algn="ctr">
              <a:spcBef>
                <a:spcPts val="1200"/>
              </a:spcBef>
              <a:spcAft>
                <a:spcPts val="0"/>
              </a:spcAft>
              <a:buNone/>
            </a:pPr>
            <a:r>
              <a:t/>
            </a:r>
            <a:endParaRPr/>
          </a:p>
        </p:txBody>
      </p:sp>
      <p:pic>
        <p:nvPicPr>
          <p:cNvPr id="152" name="Google Shape;152;p26"/>
          <p:cNvPicPr preferRelativeResize="0"/>
          <p:nvPr/>
        </p:nvPicPr>
        <p:blipFill>
          <a:blip r:embed="rId3">
            <a:alphaModFix/>
          </a:blip>
          <a:stretch>
            <a:fillRect/>
          </a:stretch>
        </p:blipFill>
        <p:spPr>
          <a:xfrm>
            <a:off x="4685225" y="1089925"/>
            <a:ext cx="4295949" cy="2831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265500" y="240625"/>
            <a:ext cx="4045200" cy="658200"/>
          </a:xfrm>
          <a:prstGeom prst="rect">
            <a:avLst/>
          </a:prstGeom>
        </p:spPr>
        <p:txBody>
          <a:bodyPr anchorCtr="0" anchor="b" bIns="91425" lIns="91425" spcFirstLastPara="1" rIns="91425" wrap="square" tIns="91425">
            <a:noAutofit/>
          </a:bodyPr>
          <a:lstStyle/>
          <a:p>
            <a:pPr indent="0" lvl="0" marL="0" rtl="0" algn="l">
              <a:lnSpc>
                <a:spcPct val="115000"/>
              </a:lnSpc>
              <a:spcBef>
                <a:spcPts val="1800"/>
              </a:spcBef>
              <a:spcAft>
                <a:spcPts val="400"/>
              </a:spcAft>
              <a:buNone/>
            </a:pPr>
            <a:r>
              <a:rPr b="1" lang="en" sz="1400">
                <a:solidFill>
                  <a:srgbClr val="000000"/>
                </a:solidFill>
                <a:latin typeface="Arial"/>
                <a:ea typeface="Arial"/>
                <a:cs typeface="Arial"/>
                <a:sym typeface="Arial"/>
              </a:rPr>
              <a:t>DCGAN Training Parameters and Data Setup</a:t>
            </a:r>
            <a:endParaRPr/>
          </a:p>
        </p:txBody>
      </p:sp>
      <p:sp>
        <p:nvSpPr>
          <p:cNvPr id="158" name="Google Shape;158;p27"/>
          <p:cNvSpPr txBox="1"/>
          <p:nvPr>
            <p:ph idx="1" type="subTitle"/>
          </p:nvPr>
        </p:nvSpPr>
        <p:spPr>
          <a:xfrm>
            <a:off x="265500" y="842200"/>
            <a:ext cx="4045200" cy="4168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Parameters:</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188038"/>
                </a:solidFill>
                <a:latin typeface="Roboto Mono"/>
                <a:ea typeface="Roboto Mono"/>
                <a:cs typeface="Roboto Mono"/>
                <a:sym typeface="Roboto Mono"/>
              </a:rPr>
              <a:t>criterion</a:t>
            </a:r>
            <a:r>
              <a:rPr lang="en" sz="1100">
                <a:solidFill>
                  <a:srgbClr val="000000"/>
                </a:solidFill>
                <a:latin typeface="Arial"/>
                <a:ea typeface="Arial"/>
                <a:cs typeface="Arial"/>
                <a:sym typeface="Arial"/>
              </a:rPr>
              <a:t>: The loss cr</a:t>
            </a:r>
            <a:r>
              <a:rPr lang="en" sz="1100">
                <a:solidFill>
                  <a:srgbClr val="000000"/>
                </a:solidFill>
                <a:latin typeface="Arial"/>
                <a:ea typeface="Arial"/>
                <a:cs typeface="Arial"/>
                <a:sym typeface="Arial"/>
              </a:rPr>
              <a:t>iterion </a:t>
            </a:r>
            <a:r>
              <a:rPr lang="en" sz="1100">
                <a:solidFill>
                  <a:srgbClr val="188038"/>
                </a:solidFill>
                <a:latin typeface="Roboto Mono"/>
                <a:ea typeface="Roboto Mono"/>
                <a:cs typeface="Roboto Mono"/>
                <a:sym typeface="Roboto Mono"/>
              </a:rPr>
              <a:t>nn.BCEWithLogitsLoss()</a:t>
            </a:r>
            <a:r>
              <a:rPr lang="en" sz="1100">
                <a:solidFill>
                  <a:srgbClr val="000000"/>
                </a:solidFill>
                <a:latin typeface="Arial"/>
                <a:ea typeface="Arial"/>
                <a:cs typeface="Arial"/>
                <a:sym typeface="Arial"/>
              </a:rPr>
              <a:t> is used, which combines a Sigmoid activation and binary cross-entropy loss.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188038"/>
                </a:solidFill>
                <a:latin typeface="Roboto Mono"/>
                <a:ea typeface="Roboto Mono"/>
                <a:cs typeface="Roboto Mono"/>
                <a:sym typeface="Roboto Mono"/>
              </a:rPr>
              <a:t>z_dim</a:t>
            </a:r>
            <a:r>
              <a:rPr lang="en" sz="1100">
                <a:solidFill>
                  <a:srgbClr val="000000"/>
                </a:solidFill>
                <a:latin typeface="Arial"/>
                <a:ea typeface="Arial"/>
                <a:cs typeface="Arial"/>
                <a:sym typeface="Arial"/>
              </a:rPr>
              <a:t>(default: 64), </a:t>
            </a:r>
            <a:r>
              <a:rPr lang="en" sz="1100">
                <a:solidFill>
                  <a:srgbClr val="188038"/>
                </a:solidFill>
                <a:latin typeface="Roboto Mono"/>
                <a:ea typeface="Roboto Mono"/>
                <a:cs typeface="Roboto Mono"/>
                <a:sym typeface="Roboto Mono"/>
              </a:rPr>
              <a:t>display_step</a:t>
            </a:r>
            <a:r>
              <a:rPr lang="en" sz="1100">
                <a:solidFill>
                  <a:srgbClr val="000000"/>
                </a:solidFill>
                <a:latin typeface="Arial"/>
                <a:ea typeface="Arial"/>
                <a:cs typeface="Arial"/>
                <a:sym typeface="Arial"/>
              </a:rPr>
              <a:t>(default: 500), </a:t>
            </a:r>
            <a:r>
              <a:rPr lang="en" sz="1100">
                <a:solidFill>
                  <a:srgbClr val="188038"/>
                </a:solidFill>
                <a:latin typeface="Roboto Mono"/>
                <a:ea typeface="Roboto Mono"/>
                <a:cs typeface="Roboto Mono"/>
                <a:sym typeface="Roboto Mono"/>
              </a:rPr>
              <a:t>batch_size</a:t>
            </a:r>
            <a:r>
              <a:rPr lang="en" sz="1100">
                <a:solidFill>
                  <a:srgbClr val="000000"/>
                </a:solidFill>
                <a:latin typeface="Arial"/>
                <a:ea typeface="Arial"/>
                <a:cs typeface="Arial"/>
                <a:sym typeface="Arial"/>
              </a:rPr>
              <a:t>(default: 128), </a:t>
            </a:r>
            <a:r>
              <a:rPr lang="en" sz="1100">
                <a:solidFill>
                  <a:srgbClr val="188038"/>
                </a:solidFill>
                <a:latin typeface="Roboto Mono"/>
                <a:ea typeface="Roboto Mono"/>
                <a:cs typeface="Roboto Mono"/>
                <a:sym typeface="Roboto Mono"/>
              </a:rPr>
              <a:t>lr</a:t>
            </a:r>
            <a:r>
              <a:rPr lang="en" sz="1100">
                <a:solidFill>
                  <a:srgbClr val="000000"/>
                </a:solidFill>
                <a:latin typeface="Arial"/>
                <a:ea typeface="Arial"/>
                <a:cs typeface="Arial"/>
                <a:sym typeface="Arial"/>
              </a:rPr>
              <a:t> (default: 0.0002), </a:t>
            </a:r>
            <a:r>
              <a:rPr lang="en" sz="1100">
                <a:solidFill>
                  <a:srgbClr val="188038"/>
                </a:solidFill>
                <a:latin typeface="Roboto Mono"/>
                <a:ea typeface="Roboto Mono"/>
                <a:cs typeface="Roboto Mono"/>
                <a:sym typeface="Roboto Mono"/>
              </a:rPr>
              <a:t>beta_1</a:t>
            </a:r>
            <a:r>
              <a:rPr lang="en" sz="1100">
                <a:solidFill>
                  <a:srgbClr val="000000"/>
                </a:solidFill>
                <a:latin typeface="Arial"/>
                <a:ea typeface="Arial"/>
                <a:cs typeface="Arial"/>
                <a:sym typeface="Arial"/>
              </a:rPr>
              <a:t> (default: 0.5), </a:t>
            </a:r>
            <a:r>
              <a:rPr lang="en" sz="1100">
                <a:solidFill>
                  <a:srgbClr val="188038"/>
                </a:solidFill>
                <a:latin typeface="Roboto Mono"/>
                <a:ea typeface="Roboto Mono"/>
                <a:cs typeface="Roboto Mono"/>
                <a:sym typeface="Roboto Mono"/>
              </a:rPr>
              <a:t>beta_2</a:t>
            </a:r>
            <a:r>
              <a:rPr lang="en" sz="1100">
                <a:solidFill>
                  <a:srgbClr val="000000"/>
                </a:solidFill>
                <a:latin typeface="Arial"/>
                <a:ea typeface="Arial"/>
                <a:cs typeface="Arial"/>
                <a:sym typeface="Arial"/>
              </a:rPr>
              <a:t>(default: 0.999), </a:t>
            </a:r>
            <a:r>
              <a:rPr lang="en" sz="1100">
                <a:solidFill>
                  <a:srgbClr val="188038"/>
                </a:solidFill>
                <a:latin typeface="Roboto Mono"/>
                <a:ea typeface="Roboto Mono"/>
                <a:cs typeface="Roboto Mono"/>
                <a:sym typeface="Roboto Mono"/>
              </a:rPr>
              <a:t>device</a:t>
            </a:r>
            <a:r>
              <a:rPr lang="en" sz="1100">
                <a:solidFill>
                  <a:srgbClr val="000000"/>
                </a:solidFill>
                <a:latin typeface="Arial"/>
                <a:ea typeface="Arial"/>
                <a:cs typeface="Arial"/>
                <a:sym typeface="Arial"/>
              </a:rPr>
              <a:t>('cuda' if available, otherwise 'cpu').</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Data Setup:</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188038"/>
                </a:solidFill>
                <a:latin typeface="Roboto Mono"/>
                <a:ea typeface="Roboto Mono"/>
                <a:cs typeface="Roboto Mono"/>
                <a:sym typeface="Roboto Mono"/>
              </a:rPr>
              <a:t>transform</a:t>
            </a:r>
            <a:r>
              <a:rPr lang="en" sz="1100">
                <a:solidFill>
                  <a:srgbClr val="000000"/>
                </a:solidFill>
                <a:latin typeface="Arial"/>
                <a:ea typeface="Arial"/>
                <a:cs typeface="Arial"/>
                <a:sym typeface="Arial"/>
              </a:rPr>
              <a:t>: A composition of transformations applied to the images. It converts the image values to be between -1 and 1.</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188038"/>
                </a:solidFill>
                <a:latin typeface="Roboto Mono"/>
                <a:ea typeface="Roboto Mono"/>
                <a:cs typeface="Roboto Mono"/>
                <a:sym typeface="Roboto Mono"/>
              </a:rPr>
              <a:t>dataloader</a:t>
            </a:r>
            <a:r>
              <a:rPr lang="en" sz="1100">
                <a:solidFill>
                  <a:srgbClr val="000000"/>
                </a:solidFill>
                <a:latin typeface="Arial"/>
                <a:ea typeface="Arial"/>
                <a:cs typeface="Arial"/>
                <a:sym typeface="Arial"/>
              </a:rPr>
              <a:t>: Creates a DataLoader for the MNIST datasetand shuffle the data during training.</a:t>
            </a:r>
            <a:endParaRPr sz="1100">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rPr lang="en" sz="1100">
                <a:solidFill>
                  <a:srgbClr val="000000"/>
                </a:solidFill>
                <a:latin typeface="Arial"/>
                <a:ea typeface="Arial"/>
                <a:cs typeface="Arial"/>
                <a:sym typeface="Arial"/>
              </a:rPr>
              <a:t>With these parameters and data setup, the DCGAN model is ready for training using the MNIST dataset.</a:t>
            </a:r>
            <a:endParaRPr/>
          </a:p>
        </p:txBody>
      </p:sp>
      <p:pic>
        <p:nvPicPr>
          <p:cNvPr id="159" name="Google Shape;159;p27"/>
          <p:cNvPicPr preferRelativeResize="0"/>
          <p:nvPr/>
        </p:nvPicPr>
        <p:blipFill>
          <a:blip r:embed="rId3">
            <a:alphaModFix/>
          </a:blip>
          <a:stretch>
            <a:fillRect/>
          </a:stretch>
        </p:blipFill>
        <p:spPr>
          <a:xfrm>
            <a:off x="4685225" y="898825"/>
            <a:ext cx="4366775" cy="2954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265500" y="276025"/>
            <a:ext cx="4045200" cy="969600"/>
          </a:xfrm>
          <a:prstGeom prst="rect">
            <a:avLst/>
          </a:prstGeom>
        </p:spPr>
        <p:txBody>
          <a:bodyPr anchorCtr="0" anchor="b" bIns="91425" lIns="91425" spcFirstLastPara="1" rIns="91425" wrap="square" tIns="91425">
            <a:noAutofit/>
          </a:bodyPr>
          <a:lstStyle/>
          <a:p>
            <a:pPr indent="0" lvl="0" marL="0" rtl="0" algn="l">
              <a:lnSpc>
                <a:spcPct val="115000"/>
              </a:lnSpc>
              <a:spcBef>
                <a:spcPts val="1800"/>
              </a:spcBef>
              <a:spcAft>
                <a:spcPts val="400"/>
              </a:spcAft>
              <a:buNone/>
            </a:pPr>
            <a:r>
              <a:rPr b="1" lang="en" sz="1700">
                <a:solidFill>
                  <a:srgbClr val="000000"/>
                </a:solidFill>
                <a:latin typeface="Arial"/>
                <a:ea typeface="Arial"/>
                <a:cs typeface="Arial"/>
                <a:sym typeface="Arial"/>
              </a:rPr>
              <a:t>Initializing the Generator and Discriminator for DCGAN Training</a:t>
            </a:r>
            <a:endParaRPr/>
          </a:p>
        </p:txBody>
      </p:sp>
      <p:sp>
        <p:nvSpPr>
          <p:cNvPr id="165" name="Google Shape;165;p28"/>
          <p:cNvSpPr txBox="1"/>
          <p:nvPr>
            <p:ph idx="1" type="subTitle"/>
          </p:nvPr>
        </p:nvSpPr>
        <p:spPr>
          <a:xfrm>
            <a:off x="265500" y="1380100"/>
            <a:ext cx="4045200" cy="36450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Generator Initialization:</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The Generator model (</a:t>
            </a:r>
            <a:r>
              <a:rPr lang="en" sz="1100">
                <a:solidFill>
                  <a:srgbClr val="188038"/>
                </a:solidFill>
                <a:latin typeface="Roboto Mono"/>
                <a:ea typeface="Roboto Mono"/>
                <a:cs typeface="Roboto Mono"/>
                <a:sym typeface="Roboto Mono"/>
              </a:rPr>
              <a:t>gen</a:t>
            </a:r>
            <a:r>
              <a:rPr lang="en" sz="1100">
                <a:solidFill>
                  <a:srgbClr val="000000"/>
                </a:solidFill>
                <a:latin typeface="Arial"/>
                <a:ea typeface="Arial"/>
                <a:cs typeface="Arial"/>
                <a:sym typeface="Arial"/>
              </a:rPr>
              <a:t>) is initialized using the </a:t>
            </a:r>
            <a:r>
              <a:rPr lang="en" sz="1100">
                <a:solidFill>
                  <a:srgbClr val="188038"/>
                </a:solidFill>
                <a:latin typeface="Roboto Mono"/>
                <a:ea typeface="Roboto Mono"/>
                <a:cs typeface="Roboto Mono"/>
                <a:sym typeface="Roboto Mono"/>
              </a:rPr>
              <a:t>Generator</a:t>
            </a:r>
            <a:r>
              <a:rPr lang="en" sz="1100">
                <a:solidFill>
                  <a:srgbClr val="000000"/>
                </a:solidFill>
                <a:latin typeface="Arial"/>
                <a:ea typeface="Arial"/>
                <a:cs typeface="Arial"/>
                <a:sym typeface="Arial"/>
              </a:rPr>
              <a:t> class with the given </a:t>
            </a:r>
            <a:r>
              <a:rPr lang="en" sz="1100">
                <a:solidFill>
                  <a:srgbClr val="188038"/>
                </a:solidFill>
                <a:latin typeface="Roboto Mono"/>
                <a:ea typeface="Roboto Mono"/>
                <a:cs typeface="Roboto Mono"/>
                <a:sym typeface="Roboto Mono"/>
              </a:rPr>
              <a:t>z_dim</a:t>
            </a:r>
            <a:r>
              <a:rPr lang="en" sz="1100">
                <a:solidFill>
                  <a:srgbClr val="000000"/>
                </a:solidFill>
                <a:latin typeface="Arial"/>
                <a:ea typeface="Arial"/>
                <a:cs typeface="Arial"/>
                <a:sym typeface="Arial"/>
              </a:rPr>
              <a:t> (dimension of the noise vector) and weights are initialized to the normal distribution.</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Discriminator Initialization:</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The Discriminator model (</a:t>
            </a:r>
            <a:r>
              <a:rPr lang="en" sz="1100">
                <a:solidFill>
                  <a:srgbClr val="188038"/>
                </a:solidFill>
                <a:latin typeface="Roboto Mono"/>
                <a:ea typeface="Roboto Mono"/>
                <a:cs typeface="Roboto Mono"/>
                <a:sym typeface="Roboto Mono"/>
              </a:rPr>
              <a:t>disc</a:t>
            </a:r>
            <a:r>
              <a:rPr lang="en" sz="1100">
                <a:solidFill>
                  <a:srgbClr val="000000"/>
                </a:solidFill>
                <a:latin typeface="Arial"/>
                <a:ea typeface="Arial"/>
                <a:cs typeface="Arial"/>
                <a:sym typeface="Arial"/>
              </a:rPr>
              <a:t>) is initialized using the </a:t>
            </a:r>
            <a:r>
              <a:rPr lang="en" sz="1100">
                <a:solidFill>
                  <a:srgbClr val="188038"/>
                </a:solidFill>
                <a:latin typeface="Roboto Mono"/>
                <a:ea typeface="Roboto Mono"/>
                <a:cs typeface="Roboto Mono"/>
                <a:sym typeface="Roboto Mono"/>
              </a:rPr>
              <a:t>Discriminator</a:t>
            </a:r>
            <a:r>
              <a:rPr lang="en" sz="1100">
                <a:solidFill>
                  <a:srgbClr val="000000"/>
                </a:solidFill>
                <a:latin typeface="Arial"/>
                <a:ea typeface="Arial"/>
                <a:cs typeface="Arial"/>
                <a:sym typeface="Arial"/>
              </a:rPr>
              <a:t> class and weights are initialized to the normal distribution.</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Optimizer Setup:</a:t>
            </a:r>
            <a:endParaRPr sz="1100">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rPr lang="en" sz="1100">
                <a:solidFill>
                  <a:srgbClr val="000000"/>
                </a:solidFill>
                <a:latin typeface="Arial"/>
                <a:ea typeface="Arial"/>
                <a:cs typeface="Arial"/>
                <a:sym typeface="Arial"/>
              </a:rPr>
              <a:t>With these initializations, the Generator and Discriminator models are ready to be trained using the DCGAN architecture on the MNIST dataset.</a:t>
            </a:r>
            <a:endParaRPr/>
          </a:p>
        </p:txBody>
      </p:sp>
      <p:pic>
        <p:nvPicPr>
          <p:cNvPr id="166" name="Google Shape;166;p28"/>
          <p:cNvPicPr preferRelativeResize="0"/>
          <p:nvPr/>
        </p:nvPicPr>
        <p:blipFill>
          <a:blip r:embed="rId3">
            <a:alphaModFix/>
          </a:blip>
          <a:stretch>
            <a:fillRect/>
          </a:stretch>
        </p:blipFill>
        <p:spPr>
          <a:xfrm>
            <a:off x="4734775" y="1334325"/>
            <a:ext cx="4256826" cy="2466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265500" y="191100"/>
            <a:ext cx="4045200" cy="693600"/>
          </a:xfrm>
          <a:prstGeom prst="rect">
            <a:avLst/>
          </a:prstGeom>
        </p:spPr>
        <p:txBody>
          <a:bodyPr anchorCtr="0" anchor="b" bIns="91425" lIns="91425" spcFirstLastPara="1" rIns="91425" wrap="square" tIns="91425">
            <a:noAutofit/>
          </a:bodyPr>
          <a:lstStyle/>
          <a:p>
            <a:pPr indent="0" lvl="0" marL="0" rtl="0" algn="l">
              <a:lnSpc>
                <a:spcPct val="115000"/>
              </a:lnSpc>
              <a:spcBef>
                <a:spcPts val="1800"/>
              </a:spcBef>
              <a:spcAft>
                <a:spcPts val="400"/>
              </a:spcAft>
              <a:buNone/>
            </a:pPr>
            <a:r>
              <a:rPr b="1" lang="en" sz="1700">
                <a:solidFill>
                  <a:srgbClr val="000000"/>
                </a:solidFill>
                <a:latin typeface="Arial"/>
                <a:ea typeface="Arial"/>
                <a:cs typeface="Arial"/>
                <a:sym typeface="Arial"/>
              </a:rPr>
              <a:t>DCGAN Training Loop</a:t>
            </a:r>
            <a:endParaRPr/>
          </a:p>
        </p:txBody>
      </p:sp>
      <p:sp>
        <p:nvSpPr>
          <p:cNvPr id="172" name="Google Shape;172;p29"/>
          <p:cNvSpPr txBox="1"/>
          <p:nvPr>
            <p:ph idx="1" type="subTitle"/>
          </p:nvPr>
        </p:nvSpPr>
        <p:spPr>
          <a:xfrm>
            <a:off x="265500" y="806825"/>
            <a:ext cx="4045200" cy="3920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Training Loop:</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The training loop runs for </a:t>
            </a:r>
            <a:r>
              <a:rPr lang="en" sz="1100">
                <a:solidFill>
                  <a:srgbClr val="188038"/>
                </a:solidFill>
                <a:latin typeface="Roboto Mono"/>
                <a:ea typeface="Roboto Mono"/>
                <a:cs typeface="Roboto Mono"/>
                <a:sym typeface="Roboto Mono"/>
              </a:rPr>
              <a:t>n_epochs</a:t>
            </a:r>
            <a:r>
              <a:rPr lang="en" sz="1100">
                <a:solidFill>
                  <a:srgbClr val="000000"/>
                </a:solidFill>
                <a:latin typeface="Arial"/>
                <a:ea typeface="Arial"/>
                <a:cs typeface="Arial"/>
                <a:sym typeface="Arial"/>
              </a:rPr>
              <a:t> (default: 50) and for each epoch, the dataloader returns batches of real images.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training loop consists of two steps: updating the Discriminator and updating the Generator.</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Updating the Discriminator : </a:t>
            </a:r>
            <a:endParaRPr b="1"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Updating the Generator : </a:t>
            </a:r>
            <a:endParaRPr b="1"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Visualization : </a:t>
            </a:r>
            <a:r>
              <a:rPr lang="en" sz="1100">
                <a:solidFill>
                  <a:srgbClr val="000000"/>
                </a:solidFill>
                <a:latin typeface="Arial"/>
                <a:ea typeface="Arial"/>
                <a:cs typeface="Arial"/>
                <a:sym typeface="Arial"/>
              </a:rPr>
              <a:t>After every </a:t>
            </a:r>
            <a:r>
              <a:rPr lang="en" sz="1100">
                <a:solidFill>
                  <a:srgbClr val="188038"/>
                </a:solidFill>
                <a:latin typeface="Roboto Mono"/>
                <a:ea typeface="Roboto Mono"/>
                <a:cs typeface="Roboto Mono"/>
                <a:sym typeface="Roboto Mono"/>
              </a:rPr>
              <a:t>display_step</a:t>
            </a:r>
            <a:r>
              <a:rPr lang="en" sz="1100">
                <a:solidFill>
                  <a:srgbClr val="000000"/>
                </a:solidFill>
                <a:latin typeface="Arial"/>
                <a:ea typeface="Arial"/>
                <a:cs typeface="Arial"/>
                <a:sym typeface="Arial"/>
              </a:rPr>
              <a:t> iterations, the Generator and Discriminator losses are displayed along with visualizations of the fake and real images using the </a:t>
            </a:r>
            <a:r>
              <a:rPr lang="en" sz="1100">
                <a:solidFill>
                  <a:srgbClr val="188038"/>
                </a:solidFill>
                <a:latin typeface="Roboto Mono"/>
                <a:ea typeface="Roboto Mono"/>
                <a:cs typeface="Roboto Mono"/>
                <a:sym typeface="Roboto Mono"/>
              </a:rPr>
              <a:t>show_tensor_images()</a:t>
            </a:r>
            <a:r>
              <a:rPr lang="en" sz="1100">
                <a:solidFill>
                  <a:srgbClr val="000000"/>
                </a:solidFill>
                <a:latin typeface="Arial"/>
                <a:ea typeface="Arial"/>
                <a:cs typeface="Arial"/>
                <a:sym typeface="Arial"/>
              </a:rPr>
              <a:t> function.</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This training loop iteratively updates the Generator and Discriminator parameters based on the generated fake images and real images from the dataset.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b="1" sz="1100">
              <a:solidFill>
                <a:srgbClr val="000000"/>
              </a:solidFill>
              <a:latin typeface="Arial"/>
              <a:ea typeface="Arial"/>
              <a:cs typeface="Arial"/>
              <a:sym typeface="Arial"/>
            </a:endParaRPr>
          </a:p>
          <a:p>
            <a:pPr indent="0" lvl="0" marL="0" rtl="0" algn="ctr">
              <a:spcBef>
                <a:spcPts val="1200"/>
              </a:spcBef>
              <a:spcAft>
                <a:spcPts val="0"/>
              </a:spcAft>
              <a:buNone/>
            </a:pPr>
            <a:r>
              <a:t/>
            </a:r>
            <a:endParaRPr/>
          </a:p>
        </p:txBody>
      </p:sp>
      <p:pic>
        <p:nvPicPr>
          <p:cNvPr id="173" name="Google Shape;173;p29"/>
          <p:cNvPicPr preferRelativeResize="0"/>
          <p:nvPr/>
        </p:nvPicPr>
        <p:blipFill>
          <a:blip r:embed="rId3">
            <a:alphaModFix/>
          </a:blip>
          <a:stretch>
            <a:fillRect/>
          </a:stretch>
        </p:blipFill>
        <p:spPr>
          <a:xfrm>
            <a:off x="4689013" y="806825"/>
            <a:ext cx="4306350" cy="2257400"/>
          </a:xfrm>
          <a:prstGeom prst="rect">
            <a:avLst/>
          </a:prstGeom>
          <a:noFill/>
          <a:ln>
            <a:noFill/>
          </a:ln>
        </p:spPr>
      </p:pic>
      <p:pic>
        <p:nvPicPr>
          <p:cNvPr id="174" name="Google Shape;174;p29"/>
          <p:cNvPicPr preferRelativeResize="0"/>
          <p:nvPr/>
        </p:nvPicPr>
        <p:blipFill>
          <a:blip r:embed="rId4">
            <a:alphaModFix/>
          </a:blip>
          <a:stretch>
            <a:fillRect/>
          </a:stretch>
        </p:blipFill>
        <p:spPr>
          <a:xfrm>
            <a:off x="4763100" y="3404225"/>
            <a:ext cx="4232249" cy="1323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idx="1" type="subTitle"/>
          </p:nvPr>
        </p:nvSpPr>
        <p:spPr>
          <a:xfrm>
            <a:off x="265500" y="251251"/>
            <a:ext cx="4045200" cy="4738200"/>
          </a:xfrm>
          <a:prstGeom prst="rect">
            <a:avLst/>
          </a:prstGeom>
        </p:spPr>
        <p:txBody>
          <a:bodyPr anchorCtr="0" anchor="t" bIns="91425" lIns="91425" spcFirstLastPara="1" rIns="91425" wrap="square" tIns="91425">
            <a:noAutofit/>
          </a:bodyPr>
          <a:lstStyle/>
          <a:p>
            <a:pPr indent="-298450" lvl="0" marL="457200" marR="96520" rtl="0" algn="just">
              <a:lnSpc>
                <a:spcPct val="152500"/>
              </a:lnSpc>
              <a:spcBef>
                <a:spcPts val="0"/>
              </a:spcBef>
              <a:spcAft>
                <a:spcPts val="0"/>
              </a:spcAft>
              <a:buClr>
                <a:srgbClr val="000000"/>
              </a:buClr>
              <a:buSzPts val="1100"/>
              <a:buFont typeface="Liberation Serif"/>
              <a:buChar char="●"/>
            </a:pPr>
            <a:r>
              <a:rPr lang="en" sz="1100">
                <a:solidFill>
                  <a:srgbClr val="000000"/>
                </a:solidFill>
                <a:latin typeface="Liberation Serif"/>
                <a:ea typeface="Liberation Serif"/>
                <a:cs typeface="Liberation Serif"/>
                <a:sym typeface="Liberation Serif"/>
              </a:rPr>
              <a:t>In this project, we successfully implemented a Deep Convolutional Generative Adversarial Network (DCGAN) to generate realistic images. </a:t>
            </a:r>
            <a:endParaRPr sz="1100">
              <a:solidFill>
                <a:srgbClr val="000000"/>
              </a:solidFill>
              <a:latin typeface="Liberation Serif"/>
              <a:ea typeface="Liberation Serif"/>
              <a:cs typeface="Liberation Serif"/>
              <a:sym typeface="Liberation Serif"/>
            </a:endParaRPr>
          </a:p>
          <a:p>
            <a:pPr indent="-298450" lvl="0" marL="457200" marR="96520" rtl="0" algn="just">
              <a:lnSpc>
                <a:spcPct val="152500"/>
              </a:lnSpc>
              <a:spcBef>
                <a:spcPts val="0"/>
              </a:spcBef>
              <a:spcAft>
                <a:spcPts val="0"/>
              </a:spcAft>
              <a:buClr>
                <a:srgbClr val="000000"/>
              </a:buClr>
              <a:buSzPts val="1100"/>
              <a:buFont typeface="Liberation Serif"/>
              <a:buChar char="●"/>
            </a:pPr>
            <a:r>
              <a:rPr lang="en" sz="1100">
                <a:solidFill>
                  <a:srgbClr val="000000"/>
                </a:solidFill>
                <a:latin typeface="Liberation Serif"/>
                <a:ea typeface="Liberation Serif"/>
                <a:cs typeface="Liberation Serif"/>
                <a:sym typeface="Liberation Serif"/>
              </a:rPr>
              <a:t>The total time took by the model to train properly and yield some fascinating result was approximately 2 hrs.</a:t>
            </a:r>
            <a:endParaRPr sz="1100">
              <a:solidFill>
                <a:srgbClr val="000000"/>
              </a:solidFill>
              <a:latin typeface="Liberation Serif"/>
              <a:ea typeface="Liberation Serif"/>
              <a:cs typeface="Liberation Serif"/>
              <a:sym typeface="Liberation Serif"/>
            </a:endParaRPr>
          </a:p>
          <a:p>
            <a:pPr indent="-298450" lvl="0" marL="457200" marR="96520" rtl="0" algn="just">
              <a:lnSpc>
                <a:spcPct val="152500"/>
              </a:lnSpc>
              <a:spcBef>
                <a:spcPts val="0"/>
              </a:spcBef>
              <a:spcAft>
                <a:spcPts val="0"/>
              </a:spcAft>
              <a:buClr>
                <a:srgbClr val="000000"/>
              </a:buClr>
              <a:buSzPts val="1100"/>
              <a:buFont typeface="Liberation Serif"/>
              <a:buChar char="●"/>
            </a:pPr>
            <a:r>
              <a:rPr lang="en" sz="1100">
                <a:solidFill>
                  <a:srgbClr val="000000"/>
                </a:solidFill>
                <a:latin typeface="Liberation Serif"/>
                <a:ea typeface="Liberation Serif"/>
                <a:cs typeface="Liberation Serif"/>
                <a:sym typeface="Liberation Serif"/>
              </a:rPr>
              <a:t>The generated images exhibited increasing quality and realism as the training progressed with subsequent steps of 500. The DCGAN's performance was evaluated based on metrics such as image quality scores, losses, stability, and diversity of generated images. </a:t>
            </a:r>
            <a:endParaRPr sz="1100">
              <a:solidFill>
                <a:srgbClr val="000000"/>
              </a:solidFill>
              <a:latin typeface="Liberation Serif"/>
              <a:ea typeface="Liberation Serif"/>
              <a:cs typeface="Liberation Serif"/>
              <a:sym typeface="Liberation Serif"/>
            </a:endParaRPr>
          </a:p>
          <a:p>
            <a:pPr indent="-298450" lvl="0" marL="457200" marR="96520" rtl="0" algn="just">
              <a:lnSpc>
                <a:spcPct val="152500"/>
              </a:lnSpc>
              <a:spcBef>
                <a:spcPts val="0"/>
              </a:spcBef>
              <a:spcAft>
                <a:spcPts val="0"/>
              </a:spcAft>
              <a:buClr>
                <a:srgbClr val="000000"/>
              </a:buClr>
              <a:buSzPts val="1100"/>
              <a:buFont typeface="Liberation Serif"/>
              <a:buChar char="●"/>
            </a:pPr>
            <a:r>
              <a:rPr lang="en" sz="1100">
                <a:solidFill>
                  <a:srgbClr val="000000"/>
                </a:solidFill>
                <a:latin typeface="Liberation Serif"/>
                <a:ea typeface="Liberation Serif"/>
                <a:cs typeface="Liberation Serif"/>
                <a:sym typeface="Liberation Serif"/>
              </a:rPr>
              <a:t>The project's findings showcased the effectiveness of DCGANs in generating high-quality synthetic images and their potential applications in various domains.</a:t>
            </a:r>
            <a:endParaRPr sz="2000"/>
          </a:p>
        </p:txBody>
      </p:sp>
      <p:sp>
        <p:nvSpPr>
          <p:cNvPr id="185" name="Google Shape;185;p3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186" name="Google Shape;186;p31"/>
          <p:cNvPicPr preferRelativeResize="0"/>
          <p:nvPr/>
        </p:nvPicPr>
        <p:blipFill>
          <a:blip r:embed="rId3">
            <a:alphaModFix/>
          </a:blip>
          <a:stretch>
            <a:fillRect/>
          </a:stretch>
        </p:blipFill>
        <p:spPr>
          <a:xfrm>
            <a:off x="4572000" y="251250"/>
            <a:ext cx="4438324" cy="4641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510500" y="134475"/>
            <a:ext cx="8222100" cy="46287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1500"/>
              <a:t>DCGAN, also known as "Deep Creativity GAN," is like an artist with a wild imagination and an art critic that thinks it knows it all. The "Deep Convolutional" part refers to their superpower of seeing every detail, just like an art critic scrutinizes a painting. Meanwhile, the "Generative Adversarial Network" part is like the epic battle between the artist and the critic.</a:t>
            </a:r>
            <a:endParaRPr sz="1500"/>
          </a:p>
          <a:p>
            <a:pPr indent="0" lvl="0" marL="0" rtl="0" algn="l">
              <a:lnSpc>
                <a:spcPct val="115000"/>
              </a:lnSpc>
              <a:spcBef>
                <a:spcPts val="1200"/>
              </a:spcBef>
              <a:spcAft>
                <a:spcPts val="0"/>
              </a:spcAft>
              <a:buNone/>
            </a:pPr>
            <a:r>
              <a:rPr lang="en" sz="1500"/>
              <a:t>The artist (the generator) tries its best to create mind-blowing masterpieces, while the art critic (the discriminator) puts on its finest attempts to sniff out any fakeness. It's like a never-ending art show, where the artist is constantly improving and the critic is ever-hungry for more realism.</a:t>
            </a:r>
            <a:endParaRPr sz="1500"/>
          </a:p>
          <a:p>
            <a:pPr indent="0" lvl="0" marL="0" rtl="0" algn="l">
              <a:lnSpc>
                <a:spcPct val="115000"/>
              </a:lnSpc>
              <a:spcBef>
                <a:spcPts val="1200"/>
              </a:spcBef>
              <a:spcAft>
                <a:spcPts val="0"/>
              </a:spcAft>
              <a:buNone/>
            </a:pPr>
            <a:r>
              <a:rPr lang="en" sz="1500"/>
              <a:t>But here's the funny twist: Sometimes, the artist gets really sneaky and manages to paint such realistic fakes that the critic gets completely fooled! The critic scratches its head and wonders, "Is this a real Van Gogh or just some AI trickery?"</a:t>
            </a:r>
            <a:endParaRPr sz="1500"/>
          </a:p>
          <a:p>
            <a:pPr indent="0" lvl="0" marL="0" rtl="0" algn="l">
              <a:lnSpc>
                <a:spcPct val="115000"/>
              </a:lnSpc>
              <a:spcBef>
                <a:spcPts val="1200"/>
              </a:spcBef>
              <a:spcAft>
                <a:spcPts val="0"/>
              </a:spcAft>
              <a:buNone/>
            </a:pPr>
            <a:r>
              <a:rPr lang="en" sz="1500"/>
              <a:t>So, DCGAN is like the ultimate art battle, where creativity and critique collide, leading to mind-bending creations and hilarious moments of mistaken identity in the world of artificial artistic genius. </a:t>
            </a:r>
            <a:endParaRPr sz="1500"/>
          </a:p>
          <a:p>
            <a:pPr indent="0" lvl="0" marL="0" rtl="0" algn="l">
              <a:spcBef>
                <a:spcPts val="1200"/>
              </a:spcBef>
              <a:spcAft>
                <a:spcPts val="0"/>
              </a:spcAft>
              <a:buNone/>
            </a:pPr>
            <a:r>
              <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ctrTitle"/>
          </p:nvPr>
        </p:nvSpPr>
        <p:spPr>
          <a:xfrm>
            <a:off x="362225" y="3609475"/>
            <a:ext cx="8222100" cy="41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Image Credits : DeepLearning.AI</a:t>
            </a:r>
            <a:endParaRPr sz="1600"/>
          </a:p>
        </p:txBody>
      </p:sp>
      <p:pic>
        <p:nvPicPr>
          <p:cNvPr id="192" name="Google Shape;192;p32"/>
          <p:cNvPicPr preferRelativeResize="0"/>
          <p:nvPr/>
        </p:nvPicPr>
        <p:blipFill>
          <a:blip r:embed="rId3">
            <a:alphaModFix/>
          </a:blip>
          <a:stretch>
            <a:fillRect/>
          </a:stretch>
        </p:blipFill>
        <p:spPr>
          <a:xfrm>
            <a:off x="1143225" y="265400"/>
            <a:ext cx="6684375" cy="2593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idx="4294967295" type="title"/>
          </p:nvPr>
        </p:nvSpPr>
        <p:spPr>
          <a:xfrm>
            <a:off x="773700" y="1663450"/>
            <a:ext cx="7596600" cy="7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2"/>
                </a:solidFill>
              </a:rPr>
              <a:t>Generative AI holds the extraordinary power to imagine the unimaginable, creating art, music, and even dreams beyond the boundaries of human imagination. It's the wondrous fusion of creativity and technology, illuminating new realms of possibilities."</a:t>
            </a:r>
            <a:endParaRPr sz="1500">
              <a:solidFill>
                <a:schemeClr val="lt2"/>
              </a:solidFill>
            </a:endParaRPr>
          </a:p>
        </p:txBody>
      </p:sp>
      <p:cxnSp>
        <p:nvCxnSpPr>
          <p:cNvPr id="198" name="Google Shape;198;p33"/>
          <p:cNvCxnSpPr/>
          <p:nvPr/>
        </p:nvCxnSpPr>
        <p:spPr>
          <a:xfrm>
            <a:off x="4295550" y="2693400"/>
            <a:ext cx="552900" cy="0"/>
          </a:xfrm>
          <a:prstGeom prst="straightConnector1">
            <a:avLst/>
          </a:prstGeom>
          <a:noFill/>
          <a:ln cap="flat" cmpd="sng" w="28575">
            <a:solidFill>
              <a:schemeClr val="dk1"/>
            </a:solidFill>
            <a:prstDash val="solid"/>
            <a:round/>
            <a:headEnd len="sm" w="sm" type="none"/>
            <a:tailEnd len="sm" w="sm" type="none"/>
          </a:ln>
        </p:spPr>
      </p:cxnSp>
      <p:sp>
        <p:nvSpPr>
          <p:cNvPr id="199" name="Google Shape;199;p33"/>
          <p:cNvSpPr txBox="1"/>
          <p:nvPr>
            <p:ph idx="4294967295" type="body"/>
          </p:nvPr>
        </p:nvSpPr>
        <p:spPr>
          <a:xfrm>
            <a:off x="773700" y="2961650"/>
            <a:ext cx="7596600" cy="51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 Open.AI</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205" name="Google Shape;205;p34"/>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471900" y="505175"/>
            <a:ext cx="8222100" cy="7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But Wait, What is actually DCGAN??</a:t>
            </a:r>
            <a:endParaRPr/>
          </a:p>
        </p:txBody>
      </p:sp>
      <p:sp>
        <p:nvSpPr>
          <p:cNvPr id="78" name="Google Shape;78;p15"/>
          <p:cNvSpPr txBox="1"/>
          <p:nvPr>
            <p:ph idx="1" type="body"/>
          </p:nvPr>
        </p:nvSpPr>
        <p:spPr>
          <a:xfrm>
            <a:off x="471900" y="1919075"/>
            <a:ext cx="8222100" cy="2943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500"/>
              <a:t>DCGAN</a:t>
            </a:r>
            <a:r>
              <a:rPr lang="en" sz="1500"/>
              <a:t> stands for "Deep Convolutional Generative Adversarial Network." It is a type of artificial intelligence model used in the field of machine learning and computer vision. DCGANs consist of two neural networks: a generator and a discriminator.</a:t>
            </a:r>
            <a:endParaRPr sz="1500"/>
          </a:p>
          <a:p>
            <a:pPr indent="0" lvl="0" marL="0" rtl="0" algn="l">
              <a:spcBef>
                <a:spcPts val="1200"/>
              </a:spcBef>
              <a:spcAft>
                <a:spcPts val="0"/>
              </a:spcAft>
              <a:buNone/>
            </a:pPr>
            <a:r>
              <a:t/>
            </a:r>
            <a:endParaRPr sz="1500"/>
          </a:p>
          <a:p>
            <a:pPr indent="-323850" lvl="0" marL="457200" rtl="0" algn="l">
              <a:spcBef>
                <a:spcPts val="1200"/>
              </a:spcBef>
              <a:spcAft>
                <a:spcPts val="0"/>
              </a:spcAft>
              <a:buSzPts val="1500"/>
              <a:buAutoNum type="arabicPeriod"/>
            </a:pPr>
            <a:r>
              <a:rPr b="1" lang="en" sz="1500"/>
              <a:t>Generator</a:t>
            </a:r>
            <a:r>
              <a:rPr lang="en" sz="1500"/>
              <a:t>: The generator network generates synthetic data (e.g., images) from random noise and learns to create realistic data that resembles the training data it was provided.</a:t>
            </a:r>
            <a:endParaRPr sz="1500"/>
          </a:p>
          <a:p>
            <a:pPr indent="-323850" lvl="0" marL="457200" rtl="0" algn="l">
              <a:spcBef>
                <a:spcPts val="0"/>
              </a:spcBef>
              <a:spcAft>
                <a:spcPts val="0"/>
              </a:spcAft>
              <a:buSzPts val="1500"/>
              <a:buAutoNum type="arabicPeriod"/>
            </a:pPr>
            <a:r>
              <a:rPr b="1" lang="en" sz="1500"/>
              <a:t>Discriminator</a:t>
            </a:r>
            <a:r>
              <a:rPr lang="en" sz="1500"/>
              <a:t>: The discriminator network acts as a classifier that tries to distinguish between real data (e.g., actual images) and fake data produced by the generator.</a:t>
            </a:r>
            <a:endParaRPr sz="1500"/>
          </a:p>
          <a:p>
            <a:pPr indent="0" lvl="0" marL="0" rtl="0" algn="l">
              <a:spcBef>
                <a:spcPts val="1200"/>
              </a:spcBef>
              <a:spcAft>
                <a:spcPts val="1600"/>
              </a:spcAft>
              <a:buNone/>
            </a:pPr>
            <a:r>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Want to see the applications of GANs?</a:t>
            </a:r>
            <a:endParaRPr/>
          </a:p>
        </p:txBody>
      </p:sp>
      <p:sp>
        <p:nvSpPr>
          <p:cNvPr id="84" name="Google Shape;84;p16"/>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000000"/>
              </a:buClr>
              <a:buSzPts val="1100"/>
              <a:buFont typeface="Arial"/>
              <a:buChar char="●"/>
            </a:pPr>
            <a:r>
              <a:rPr lang="en"/>
              <a:t>Generate Examples for Image Datasets</a:t>
            </a:r>
            <a:endParaRPr/>
          </a:p>
          <a:p>
            <a:pPr indent="-298450" lvl="0" marL="457200" rtl="0" algn="l">
              <a:spcBef>
                <a:spcPts val="0"/>
              </a:spcBef>
              <a:spcAft>
                <a:spcPts val="0"/>
              </a:spcAft>
              <a:buClr>
                <a:srgbClr val="000000"/>
              </a:buClr>
              <a:buSzPts val="1100"/>
              <a:buFont typeface="Arial"/>
              <a:buChar char="●"/>
            </a:pPr>
            <a:r>
              <a:rPr lang="en"/>
              <a:t>Generate Photographs of Human Faces</a:t>
            </a:r>
            <a:endParaRPr/>
          </a:p>
          <a:p>
            <a:pPr indent="-298450" lvl="0" marL="457200" rtl="0" algn="l">
              <a:spcBef>
                <a:spcPts val="0"/>
              </a:spcBef>
              <a:spcAft>
                <a:spcPts val="0"/>
              </a:spcAft>
              <a:buClr>
                <a:srgbClr val="000000"/>
              </a:buClr>
              <a:buSzPts val="1100"/>
              <a:buFont typeface="Arial"/>
              <a:buChar char="●"/>
            </a:pPr>
            <a:r>
              <a:rPr lang="en"/>
              <a:t>Generate Realistic Photographs</a:t>
            </a:r>
            <a:endParaRPr/>
          </a:p>
          <a:p>
            <a:pPr indent="-298450" lvl="0" marL="457200" rtl="0" algn="l">
              <a:spcBef>
                <a:spcPts val="0"/>
              </a:spcBef>
              <a:spcAft>
                <a:spcPts val="0"/>
              </a:spcAft>
              <a:buClr>
                <a:srgbClr val="000000"/>
              </a:buClr>
              <a:buSzPts val="1100"/>
              <a:buFont typeface="Arial"/>
              <a:buChar char="●"/>
            </a:pPr>
            <a:r>
              <a:rPr lang="en"/>
              <a:t>Generate Cartoon Characters</a:t>
            </a:r>
            <a:endParaRPr/>
          </a:p>
          <a:p>
            <a:pPr indent="-298450" lvl="0" marL="457200" rtl="0" algn="l">
              <a:spcBef>
                <a:spcPts val="0"/>
              </a:spcBef>
              <a:spcAft>
                <a:spcPts val="0"/>
              </a:spcAft>
              <a:buClr>
                <a:srgbClr val="000000"/>
              </a:buClr>
              <a:buSzPts val="1100"/>
              <a:buFont typeface="Arial"/>
              <a:buChar char="●"/>
            </a:pPr>
            <a:r>
              <a:rPr lang="en"/>
              <a:t>Image-to-Image Translation</a:t>
            </a:r>
            <a:endParaRPr/>
          </a:p>
          <a:p>
            <a:pPr indent="-298450" lvl="0" marL="457200" rtl="0" algn="l">
              <a:spcBef>
                <a:spcPts val="0"/>
              </a:spcBef>
              <a:spcAft>
                <a:spcPts val="0"/>
              </a:spcAft>
              <a:buClr>
                <a:srgbClr val="000000"/>
              </a:buClr>
              <a:buSzPts val="1100"/>
              <a:buFont typeface="Arial"/>
              <a:buChar char="●"/>
            </a:pPr>
            <a:r>
              <a:rPr lang="en"/>
              <a:t>Text-to-Image Translation</a:t>
            </a:r>
            <a:endParaRPr/>
          </a:p>
          <a:p>
            <a:pPr indent="-298450" lvl="0" marL="457200" rtl="0" algn="l">
              <a:spcBef>
                <a:spcPts val="0"/>
              </a:spcBef>
              <a:spcAft>
                <a:spcPts val="0"/>
              </a:spcAft>
              <a:buClr>
                <a:srgbClr val="000000"/>
              </a:buClr>
              <a:buSzPts val="1100"/>
              <a:buFont typeface="Arial"/>
              <a:buChar char="●"/>
            </a:pPr>
            <a:r>
              <a:rPr lang="en"/>
              <a:t>Semantic-Image-to-Photo Translation</a:t>
            </a:r>
            <a:endParaRPr/>
          </a:p>
          <a:p>
            <a:pPr indent="-298450" lvl="0" marL="457200" rtl="0" algn="l">
              <a:spcBef>
                <a:spcPts val="0"/>
              </a:spcBef>
              <a:spcAft>
                <a:spcPts val="0"/>
              </a:spcAft>
              <a:buClr>
                <a:srgbClr val="000000"/>
              </a:buClr>
              <a:buSzPts val="1100"/>
              <a:buFont typeface="Arial"/>
              <a:buChar char="●"/>
            </a:pPr>
            <a:r>
              <a:rPr lang="en"/>
              <a:t>Face Frontal View Generation</a:t>
            </a:r>
            <a:endParaRPr/>
          </a:p>
          <a:p>
            <a:pPr indent="-298450" lvl="0" marL="457200" rtl="0" algn="l">
              <a:spcBef>
                <a:spcPts val="0"/>
              </a:spcBef>
              <a:spcAft>
                <a:spcPts val="0"/>
              </a:spcAft>
              <a:buClr>
                <a:srgbClr val="000000"/>
              </a:buClr>
              <a:buSzPts val="1100"/>
              <a:buFont typeface="Arial"/>
              <a:buChar char="●"/>
            </a:pPr>
            <a:r>
              <a:rPr lang="en"/>
              <a:t>Generate New Human Poses</a:t>
            </a:r>
            <a:endParaRPr/>
          </a:p>
          <a:p>
            <a:pPr indent="0" lvl="0" marL="0" rtl="0" algn="l">
              <a:spcBef>
                <a:spcPts val="1200"/>
              </a:spcBef>
              <a:spcAft>
                <a:spcPts val="1600"/>
              </a:spcAft>
              <a:buNone/>
            </a:pPr>
            <a:r>
              <a:t/>
            </a:r>
            <a:endParaRPr/>
          </a:p>
        </p:txBody>
      </p:sp>
      <p:sp>
        <p:nvSpPr>
          <p:cNvPr id="85" name="Google Shape;85;p16"/>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000000"/>
              </a:buClr>
              <a:buSzPts val="1100"/>
              <a:buFont typeface="Arial"/>
              <a:buChar char="●"/>
            </a:pPr>
            <a:r>
              <a:rPr lang="en"/>
              <a:t>Photos to Emojis</a:t>
            </a:r>
            <a:endParaRPr/>
          </a:p>
          <a:p>
            <a:pPr indent="-298450" lvl="0" marL="457200" rtl="0" algn="l">
              <a:spcBef>
                <a:spcPts val="0"/>
              </a:spcBef>
              <a:spcAft>
                <a:spcPts val="0"/>
              </a:spcAft>
              <a:buClr>
                <a:srgbClr val="000000"/>
              </a:buClr>
              <a:buSzPts val="1100"/>
              <a:buFont typeface="Arial"/>
              <a:buChar char="●"/>
            </a:pPr>
            <a:r>
              <a:rPr lang="en"/>
              <a:t>Photograph Editing</a:t>
            </a:r>
            <a:endParaRPr/>
          </a:p>
          <a:p>
            <a:pPr indent="-298450" lvl="0" marL="457200" rtl="0" algn="l">
              <a:spcBef>
                <a:spcPts val="0"/>
              </a:spcBef>
              <a:spcAft>
                <a:spcPts val="0"/>
              </a:spcAft>
              <a:buClr>
                <a:srgbClr val="000000"/>
              </a:buClr>
              <a:buSzPts val="1100"/>
              <a:buFont typeface="Arial"/>
              <a:buChar char="●"/>
            </a:pPr>
            <a:r>
              <a:rPr lang="en"/>
              <a:t>Face Aging</a:t>
            </a:r>
            <a:endParaRPr/>
          </a:p>
          <a:p>
            <a:pPr indent="-298450" lvl="0" marL="457200" rtl="0" algn="l">
              <a:spcBef>
                <a:spcPts val="0"/>
              </a:spcBef>
              <a:spcAft>
                <a:spcPts val="0"/>
              </a:spcAft>
              <a:buClr>
                <a:srgbClr val="000000"/>
              </a:buClr>
              <a:buSzPts val="1100"/>
              <a:buFont typeface="Arial"/>
              <a:buChar char="●"/>
            </a:pPr>
            <a:r>
              <a:rPr lang="en"/>
              <a:t>Photo Blending</a:t>
            </a:r>
            <a:endParaRPr/>
          </a:p>
          <a:p>
            <a:pPr indent="-298450" lvl="0" marL="457200" rtl="0" algn="l">
              <a:spcBef>
                <a:spcPts val="0"/>
              </a:spcBef>
              <a:spcAft>
                <a:spcPts val="0"/>
              </a:spcAft>
              <a:buClr>
                <a:srgbClr val="000000"/>
              </a:buClr>
              <a:buSzPts val="1100"/>
              <a:buFont typeface="Arial"/>
              <a:buChar char="●"/>
            </a:pPr>
            <a:r>
              <a:rPr lang="en"/>
              <a:t>Super Resolution</a:t>
            </a:r>
            <a:endParaRPr/>
          </a:p>
          <a:p>
            <a:pPr indent="-298450" lvl="0" marL="457200" rtl="0" algn="l">
              <a:spcBef>
                <a:spcPts val="0"/>
              </a:spcBef>
              <a:spcAft>
                <a:spcPts val="0"/>
              </a:spcAft>
              <a:buClr>
                <a:srgbClr val="000000"/>
              </a:buClr>
              <a:buSzPts val="1100"/>
              <a:buFont typeface="Arial"/>
              <a:buChar char="●"/>
            </a:pPr>
            <a:r>
              <a:rPr lang="en"/>
              <a:t>Photo Inpainting</a:t>
            </a:r>
            <a:endParaRPr/>
          </a:p>
          <a:p>
            <a:pPr indent="-298450" lvl="0" marL="457200" rtl="0" algn="l">
              <a:spcBef>
                <a:spcPts val="0"/>
              </a:spcBef>
              <a:spcAft>
                <a:spcPts val="0"/>
              </a:spcAft>
              <a:buClr>
                <a:srgbClr val="000000"/>
              </a:buClr>
              <a:buSzPts val="1100"/>
              <a:buFont typeface="Arial"/>
              <a:buChar char="●"/>
            </a:pPr>
            <a:r>
              <a:rPr lang="en"/>
              <a:t>Clothing Translation</a:t>
            </a:r>
            <a:endParaRPr/>
          </a:p>
          <a:p>
            <a:pPr indent="-298450" lvl="0" marL="457200" rtl="0" algn="l">
              <a:spcBef>
                <a:spcPts val="0"/>
              </a:spcBef>
              <a:spcAft>
                <a:spcPts val="0"/>
              </a:spcAft>
              <a:buClr>
                <a:srgbClr val="000000"/>
              </a:buClr>
              <a:buSzPts val="1100"/>
              <a:buFont typeface="Arial"/>
              <a:buChar char="●"/>
            </a:pPr>
            <a:r>
              <a:rPr lang="en"/>
              <a:t>Video Prediction</a:t>
            </a:r>
            <a:endParaRPr/>
          </a:p>
          <a:p>
            <a:pPr indent="-298450" lvl="0" marL="457200" rtl="0" algn="l">
              <a:spcBef>
                <a:spcPts val="0"/>
              </a:spcBef>
              <a:spcAft>
                <a:spcPts val="0"/>
              </a:spcAft>
              <a:buClr>
                <a:srgbClr val="000000"/>
              </a:buClr>
              <a:buSzPts val="1100"/>
              <a:buFont typeface="Arial"/>
              <a:buChar char="●"/>
            </a:pPr>
            <a:r>
              <a:rPr lang="en"/>
              <a:t>3D Object Generation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idx="1" type="body"/>
          </p:nvPr>
        </p:nvSpPr>
        <p:spPr>
          <a:xfrm>
            <a:off x="261450" y="503275"/>
            <a:ext cx="2808000" cy="41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Tero Karras, et al. in their 2017 paper titled “</a:t>
            </a:r>
            <a:r>
              <a:rPr lang="en" sz="1100" u="sng">
                <a:solidFill>
                  <a:schemeClr val="hlink"/>
                </a:solidFill>
                <a:latin typeface="Arial"/>
                <a:ea typeface="Arial"/>
                <a:cs typeface="Arial"/>
                <a:sym typeface="Arial"/>
                <a:hlinkClick r:id="rId3"/>
              </a:rPr>
              <a:t>Progressive Growing of GANs for Improved Quality, Stability, and Variation</a:t>
            </a:r>
            <a:r>
              <a:rPr lang="en" sz="1100">
                <a:solidFill>
                  <a:srgbClr val="000000"/>
                </a:solidFill>
                <a:latin typeface="Arial"/>
                <a:ea typeface="Arial"/>
                <a:cs typeface="Arial"/>
                <a:sym typeface="Arial"/>
              </a:rPr>
              <a:t>” demonstrate the generation of plausible realistic photographs of human faces. </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 sz="1100">
                <a:solidFill>
                  <a:srgbClr val="000000"/>
                </a:solidFill>
                <a:latin typeface="Arial"/>
                <a:ea typeface="Arial"/>
                <a:cs typeface="Arial"/>
                <a:sym typeface="Arial"/>
              </a:rPr>
              <a:t>They are so real looking, in fact, that it is fair to call the result remarkable. </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 sz="1100">
                <a:solidFill>
                  <a:srgbClr val="000000"/>
                </a:solidFill>
                <a:latin typeface="Arial"/>
                <a:ea typeface="Arial"/>
                <a:cs typeface="Arial"/>
                <a:sym typeface="Arial"/>
              </a:rPr>
              <a:t>The face generations were trained on celebrity examples, meaning that there are elements of existing celebrities in the generated faces, making them seem familiar, but not quite.</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1600"/>
              </a:spcAft>
              <a:buNone/>
            </a:pPr>
            <a:r>
              <a:rPr lang="en" sz="1100">
                <a:solidFill>
                  <a:srgbClr val="000000"/>
                </a:solidFill>
                <a:latin typeface="Arial"/>
                <a:ea typeface="Arial"/>
                <a:cs typeface="Arial"/>
                <a:sym typeface="Arial"/>
              </a:rPr>
              <a:t>Image Credits : https://machinelearningmastery.com/impressive-applications-of-generative-adversarial-networks</a:t>
            </a:r>
            <a:endParaRPr sz="1100">
              <a:solidFill>
                <a:srgbClr val="000000"/>
              </a:solidFill>
              <a:latin typeface="Arial"/>
              <a:ea typeface="Arial"/>
              <a:cs typeface="Arial"/>
              <a:sym typeface="Arial"/>
            </a:endParaRPr>
          </a:p>
        </p:txBody>
      </p:sp>
      <p:pic>
        <p:nvPicPr>
          <p:cNvPr id="91" name="Google Shape;91;p17"/>
          <p:cNvPicPr preferRelativeResize="0"/>
          <p:nvPr/>
        </p:nvPicPr>
        <p:blipFill>
          <a:blip r:embed="rId4">
            <a:alphaModFix/>
          </a:blip>
          <a:stretch>
            <a:fillRect/>
          </a:stretch>
        </p:blipFill>
        <p:spPr>
          <a:xfrm>
            <a:off x="3283925" y="357800"/>
            <a:ext cx="5728925" cy="4335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61225" y="109775"/>
            <a:ext cx="8520600" cy="98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Project Intro</a:t>
            </a:r>
            <a:endParaRPr sz="2800"/>
          </a:p>
        </p:txBody>
      </p:sp>
      <p:sp>
        <p:nvSpPr>
          <p:cNvPr id="97" name="Google Shape;97;p18"/>
          <p:cNvSpPr txBox="1"/>
          <p:nvPr>
            <p:ph idx="1" type="body"/>
          </p:nvPr>
        </p:nvSpPr>
        <p:spPr>
          <a:xfrm>
            <a:off x="475500" y="1443800"/>
            <a:ext cx="8222100" cy="3616500"/>
          </a:xfrm>
          <a:prstGeom prst="rect">
            <a:avLst/>
          </a:prstGeom>
        </p:spPr>
        <p:txBody>
          <a:bodyPr anchorCtr="0" anchor="t" bIns="91425" lIns="91425" spcFirstLastPara="1" rIns="91425" wrap="square" tIns="91425">
            <a:noAutofit/>
          </a:bodyPr>
          <a:lstStyle/>
          <a:p>
            <a:pPr indent="0" lvl="0" marL="0" marR="96520" rtl="0" algn="just">
              <a:lnSpc>
                <a:spcPct val="152500"/>
              </a:lnSpc>
              <a:spcBef>
                <a:spcPts val="0"/>
              </a:spcBef>
              <a:spcAft>
                <a:spcPts val="0"/>
              </a:spcAft>
              <a:buNone/>
            </a:pPr>
            <a:r>
              <a:rPr lang="en" sz="1200">
                <a:solidFill>
                  <a:srgbClr val="000000"/>
                </a:solidFill>
                <a:latin typeface="Liberation Serif"/>
                <a:ea typeface="Liberation Serif"/>
                <a:cs typeface="Liberation Serif"/>
                <a:sym typeface="Liberation Serif"/>
              </a:rPr>
              <a:t>My project aims at generating realistic handwritten digit images with the Deep Convolutional </a:t>
            </a:r>
            <a:r>
              <a:rPr lang="en" sz="1200">
                <a:solidFill>
                  <a:srgbClr val="000000"/>
                </a:solidFill>
                <a:uFill>
                  <a:noFill/>
                </a:uFill>
                <a:latin typeface="Liberation Serif"/>
                <a:ea typeface="Liberation Serif"/>
                <a:cs typeface="Liberation Serif"/>
                <a:sym typeface="Liberation Serif"/>
                <a:hlinkClick r:id="rId3">
                  <a:extLst>
                    <a:ext uri="{A12FA001-AC4F-418D-AE19-62706E023703}">
                      <ahyp:hlinkClr val="tx"/>
                    </a:ext>
                  </a:extLst>
                </a:hlinkClick>
              </a:rPr>
              <a:t>Generative Adversarial Network</a:t>
            </a:r>
            <a:r>
              <a:rPr lang="en" sz="1200">
                <a:solidFill>
                  <a:srgbClr val="000000"/>
                </a:solidFill>
                <a:latin typeface="Liberation Serif"/>
                <a:ea typeface="Liberation Serif"/>
                <a:cs typeface="Liberation Serif"/>
                <a:sym typeface="Liberation Serif"/>
              </a:rPr>
              <a:t> (DCGAN) using the MNIST dataset. The project involved designing and training both the Generator and Discriminator models using PyTorch deep learning framework.</a:t>
            </a:r>
            <a:endParaRPr sz="1200">
              <a:solidFill>
                <a:srgbClr val="000000"/>
              </a:solidFill>
              <a:latin typeface="Liberation Serif"/>
              <a:ea typeface="Liberation Serif"/>
              <a:cs typeface="Liberation Serif"/>
              <a:sym typeface="Liberation Serif"/>
            </a:endParaRPr>
          </a:p>
          <a:p>
            <a:pPr indent="0" lvl="0" marL="0" marR="96520" rtl="0" algn="just">
              <a:lnSpc>
                <a:spcPct val="152500"/>
              </a:lnSpc>
              <a:spcBef>
                <a:spcPts val="700"/>
              </a:spcBef>
              <a:spcAft>
                <a:spcPts val="700"/>
              </a:spcAft>
              <a:buNone/>
            </a:pPr>
            <a:r>
              <a:t/>
            </a:r>
            <a:endParaRPr sz="1200">
              <a:solidFill>
                <a:srgbClr val="000000"/>
              </a:solidFill>
              <a:latin typeface="Liberation Serif"/>
              <a:ea typeface="Liberation Serif"/>
              <a:cs typeface="Liberation Serif"/>
              <a:sym typeface="Liberation Serif"/>
            </a:endParaRPr>
          </a:p>
        </p:txBody>
      </p:sp>
      <p:pic>
        <p:nvPicPr>
          <p:cNvPr id="98" name="Google Shape;98;p18"/>
          <p:cNvPicPr preferRelativeResize="0"/>
          <p:nvPr/>
        </p:nvPicPr>
        <p:blipFill>
          <a:blip r:embed="rId4">
            <a:alphaModFix/>
          </a:blip>
          <a:stretch>
            <a:fillRect/>
          </a:stretch>
        </p:blipFill>
        <p:spPr>
          <a:xfrm>
            <a:off x="1535800" y="2399250"/>
            <a:ext cx="6072400" cy="2491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1509375" y="566125"/>
            <a:ext cx="7181700" cy="4090800"/>
          </a:xfrm>
          <a:prstGeom prst="rect">
            <a:avLst/>
          </a:prstGeom>
        </p:spPr>
        <p:txBody>
          <a:bodyPr anchorCtr="0" anchor="ctr" bIns="91425" lIns="91425" spcFirstLastPara="1" rIns="91425" wrap="square" tIns="91425">
            <a:noAutofit/>
          </a:bodyPr>
          <a:lstStyle/>
          <a:p>
            <a:pPr indent="0" lvl="0" marL="0" marR="96520" rtl="0" algn="just">
              <a:lnSpc>
                <a:spcPct val="152500"/>
              </a:lnSpc>
              <a:spcBef>
                <a:spcPts val="0"/>
              </a:spcBef>
              <a:spcAft>
                <a:spcPts val="0"/>
              </a:spcAft>
              <a:buNone/>
            </a:pPr>
            <a:r>
              <a:rPr lang="en" sz="1700">
                <a:solidFill>
                  <a:srgbClr val="000000"/>
                </a:solidFill>
                <a:latin typeface="Roboto Medium"/>
                <a:ea typeface="Roboto Medium"/>
                <a:cs typeface="Roboto Medium"/>
                <a:sym typeface="Roboto Medium"/>
              </a:rPr>
              <a:t>Hardware and Software Requirements</a:t>
            </a:r>
            <a:endParaRPr sz="1500">
              <a:solidFill>
                <a:srgbClr val="000000"/>
              </a:solidFill>
              <a:latin typeface="Roboto Medium"/>
              <a:ea typeface="Roboto Medium"/>
              <a:cs typeface="Roboto Medium"/>
              <a:sym typeface="Roboto Medium"/>
            </a:endParaRPr>
          </a:p>
          <a:p>
            <a:pPr indent="0" lvl="0" marL="0" marR="96520" rtl="0" algn="just">
              <a:lnSpc>
                <a:spcPct val="152500"/>
              </a:lnSpc>
              <a:spcBef>
                <a:spcPts val="700"/>
              </a:spcBef>
              <a:spcAft>
                <a:spcPts val="0"/>
              </a:spcAft>
              <a:buNone/>
            </a:pPr>
            <a:r>
              <a:rPr b="1" lang="en" sz="1300">
                <a:solidFill>
                  <a:srgbClr val="000000"/>
                </a:solidFill>
                <a:latin typeface="Liberation Serif"/>
                <a:ea typeface="Liberation Serif"/>
                <a:cs typeface="Liberation Serif"/>
                <a:sym typeface="Liberation Serif"/>
              </a:rPr>
              <a:t>Software Requirements</a:t>
            </a:r>
            <a:endParaRPr b="1" sz="1300">
              <a:solidFill>
                <a:srgbClr val="000000"/>
              </a:solidFill>
              <a:latin typeface="Liberation Serif"/>
              <a:ea typeface="Liberation Serif"/>
              <a:cs typeface="Liberation Serif"/>
              <a:sym typeface="Liberation Serif"/>
            </a:endParaRPr>
          </a:p>
          <a:p>
            <a:pPr indent="-304800" lvl="0" marL="457200" marR="96520" rtl="0" algn="just">
              <a:lnSpc>
                <a:spcPct val="152500"/>
              </a:lnSpc>
              <a:spcBef>
                <a:spcPts val="700"/>
              </a:spcBef>
              <a:spcAft>
                <a:spcPts val="0"/>
              </a:spcAft>
              <a:buClr>
                <a:srgbClr val="000000"/>
              </a:buClr>
              <a:buSzPts val="1200"/>
              <a:buFont typeface="Liberation Serif"/>
              <a:buChar char="●"/>
            </a:pPr>
            <a:r>
              <a:rPr lang="en" sz="1200">
                <a:solidFill>
                  <a:srgbClr val="000000"/>
                </a:solidFill>
                <a:latin typeface="Liberation Serif"/>
                <a:ea typeface="Liberation Serif"/>
                <a:cs typeface="Liberation Serif"/>
                <a:sym typeface="Liberation Serif"/>
              </a:rPr>
              <a:t>Python 3.10.2 (minimum 3.7+).</a:t>
            </a:r>
            <a:endParaRPr sz="1200">
              <a:solidFill>
                <a:srgbClr val="000000"/>
              </a:solidFill>
              <a:latin typeface="Liberation Serif"/>
              <a:ea typeface="Liberation Serif"/>
              <a:cs typeface="Liberation Serif"/>
              <a:sym typeface="Liberation Serif"/>
            </a:endParaRPr>
          </a:p>
          <a:p>
            <a:pPr indent="-304800" lvl="0" marL="457200" marR="96520" rtl="0" algn="just">
              <a:lnSpc>
                <a:spcPct val="152500"/>
              </a:lnSpc>
              <a:spcBef>
                <a:spcPts val="0"/>
              </a:spcBef>
              <a:spcAft>
                <a:spcPts val="0"/>
              </a:spcAft>
              <a:buClr>
                <a:srgbClr val="000000"/>
              </a:buClr>
              <a:buSzPts val="1200"/>
              <a:buFont typeface="Liberation Serif"/>
              <a:buChar char="●"/>
            </a:pPr>
            <a:r>
              <a:rPr lang="en" sz="1200">
                <a:solidFill>
                  <a:srgbClr val="000000"/>
                </a:solidFill>
                <a:latin typeface="Liberation Serif"/>
                <a:ea typeface="Liberation Serif"/>
                <a:cs typeface="Liberation Serif"/>
                <a:sym typeface="Liberation Serif"/>
              </a:rPr>
              <a:t>Google Colab</a:t>
            </a:r>
            <a:endParaRPr sz="1200">
              <a:solidFill>
                <a:srgbClr val="000000"/>
              </a:solidFill>
              <a:latin typeface="Liberation Serif"/>
              <a:ea typeface="Liberation Serif"/>
              <a:cs typeface="Liberation Serif"/>
              <a:sym typeface="Liberation Serif"/>
            </a:endParaRPr>
          </a:p>
          <a:p>
            <a:pPr indent="-304800" lvl="0" marL="457200" marR="96520" rtl="0" algn="just">
              <a:lnSpc>
                <a:spcPct val="152500"/>
              </a:lnSpc>
              <a:spcBef>
                <a:spcPts val="0"/>
              </a:spcBef>
              <a:spcAft>
                <a:spcPts val="0"/>
              </a:spcAft>
              <a:buClr>
                <a:srgbClr val="000000"/>
              </a:buClr>
              <a:buSzPts val="1200"/>
              <a:buFont typeface="Liberation Serif"/>
              <a:buChar char="●"/>
            </a:pPr>
            <a:r>
              <a:rPr lang="en" sz="1200">
                <a:solidFill>
                  <a:srgbClr val="000000"/>
                </a:solidFill>
                <a:latin typeface="Liberation Serif"/>
                <a:ea typeface="Liberation Serif"/>
                <a:cs typeface="Liberation Serif"/>
                <a:sym typeface="Liberation Serif"/>
              </a:rPr>
              <a:t>Deep Learning Framework PyTorch version 2.0.1+cu118(CUDA supported).</a:t>
            </a:r>
            <a:endParaRPr sz="1200">
              <a:solidFill>
                <a:srgbClr val="000000"/>
              </a:solidFill>
              <a:latin typeface="Liberation Serif"/>
              <a:ea typeface="Liberation Serif"/>
              <a:cs typeface="Liberation Serif"/>
              <a:sym typeface="Liberation Serif"/>
            </a:endParaRPr>
          </a:p>
          <a:p>
            <a:pPr indent="-304800" lvl="0" marL="457200" marR="96520" rtl="0" algn="just">
              <a:lnSpc>
                <a:spcPct val="152500"/>
              </a:lnSpc>
              <a:spcBef>
                <a:spcPts val="0"/>
              </a:spcBef>
              <a:spcAft>
                <a:spcPts val="0"/>
              </a:spcAft>
              <a:buClr>
                <a:srgbClr val="000000"/>
              </a:buClr>
              <a:buSzPts val="1200"/>
              <a:buFont typeface="Liberation Serif"/>
              <a:buChar char="●"/>
            </a:pPr>
            <a:r>
              <a:rPr lang="en" sz="1200">
                <a:solidFill>
                  <a:srgbClr val="000000"/>
                </a:solidFill>
                <a:latin typeface="Liberation Serif"/>
                <a:ea typeface="Liberation Serif"/>
                <a:cs typeface="Liberation Serif"/>
                <a:sym typeface="Liberation Serif"/>
              </a:rPr>
              <a:t>NVIDIA GPU T4 from google colab. </a:t>
            </a:r>
            <a:endParaRPr sz="1200">
              <a:solidFill>
                <a:srgbClr val="000000"/>
              </a:solidFill>
              <a:latin typeface="Liberation Serif"/>
              <a:ea typeface="Liberation Serif"/>
              <a:cs typeface="Liberation Serif"/>
              <a:sym typeface="Liberation Serif"/>
            </a:endParaRPr>
          </a:p>
          <a:p>
            <a:pPr indent="-304800" lvl="0" marL="457200" marR="96520" rtl="0" algn="just">
              <a:lnSpc>
                <a:spcPct val="152500"/>
              </a:lnSpc>
              <a:spcBef>
                <a:spcPts val="0"/>
              </a:spcBef>
              <a:spcAft>
                <a:spcPts val="0"/>
              </a:spcAft>
              <a:buClr>
                <a:srgbClr val="000000"/>
              </a:buClr>
              <a:buSzPts val="1200"/>
              <a:buFont typeface="Liberation Serif"/>
              <a:buChar char="●"/>
            </a:pPr>
            <a:r>
              <a:rPr lang="en" sz="1200">
                <a:solidFill>
                  <a:srgbClr val="000000"/>
                </a:solidFill>
                <a:latin typeface="Liberation Serif"/>
                <a:ea typeface="Liberation Serif"/>
                <a:cs typeface="Liberation Serif"/>
                <a:sym typeface="Liberation Serif"/>
              </a:rPr>
              <a:t>Matplotlib version 3.7.2 (minimum 3.5+) for </a:t>
            </a:r>
            <a:r>
              <a:rPr lang="en" sz="1200">
                <a:solidFill>
                  <a:srgbClr val="000000"/>
                </a:solidFill>
                <a:latin typeface="Liberation Serif"/>
                <a:ea typeface="Liberation Serif"/>
                <a:cs typeface="Liberation Serif"/>
                <a:sym typeface="Liberation Serif"/>
              </a:rPr>
              <a:t>Data Visualization</a:t>
            </a:r>
            <a:endParaRPr sz="1200">
              <a:solidFill>
                <a:srgbClr val="000000"/>
              </a:solidFill>
              <a:latin typeface="Liberation Serif"/>
              <a:ea typeface="Liberation Serif"/>
              <a:cs typeface="Liberation Serif"/>
              <a:sym typeface="Liberation Serif"/>
            </a:endParaRPr>
          </a:p>
          <a:p>
            <a:pPr indent="-304800" lvl="0" marL="457200" marR="96520" rtl="0" algn="just">
              <a:lnSpc>
                <a:spcPct val="152500"/>
              </a:lnSpc>
              <a:spcBef>
                <a:spcPts val="0"/>
              </a:spcBef>
              <a:spcAft>
                <a:spcPts val="0"/>
              </a:spcAft>
              <a:buClr>
                <a:srgbClr val="000000"/>
              </a:buClr>
              <a:buSzPts val="1200"/>
              <a:buFont typeface="Liberation Serif"/>
              <a:buChar char="●"/>
            </a:pPr>
            <a:r>
              <a:rPr lang="en" sz="1200">
                <a:solidFill>
                  <a:srgbClr val="000000"/>
                </a:solidFill>
                <a:latin typeface="Liberation Serif"/>
                <a:ea typeface="Liberation Serif"/>
                <a:cs typeface="Liberation Serif"/>
                <a:sym typeface="Liberation Serif"/>
              </a:rPr>
              <a:t>MNIST Dataset</a:t>
            </a:r>
            <a:endParaRPr sz="1200">
              <a:solidFill>
                <a:srgbClr val="000000"/>
              </a:solidFill>
              <a:latin typeface="Liberation Serif"/>
              <a:ea typeface="Liberation Serif"/>
              <a:cs typeface="Liberation Serif"/>
              <a:sym typeface="Liberation Serif"/>
            </a:endParaRPr>
          </a:p>
          <a:p>
            <a:pPr indent="0" lvl="0" marL="0" marR="96520" rtl="0" algn="just">
              <a:lnSpc>
                <a:spcPct val="152500"/>
              </a:lnSpc>
              <a:spcBef>
                <a:spcPts val="700"/>
              </a:spcBef>
              <a:spcAft>
                <a:spcPts val="0"/>
              </a:spcAft>
              <a:buNone/>
            </a:pPr>
            <a:r>
              <a:rPr b="1" lang="en" sz="1300">
                <a:solidFill>
                  <a:srgbClr val="000000"/>
                </a:solidFill>
                <a:latin typeface="Liberation Serif"/>
                <a:ea typeface="Liberation Serif"/>
                <a:cs typeface="Liberation Serif"/>
                <a:sym typeface="Liberation Serif"/>
              </a:rPr>
              <a:t>Hardware Requirements:</a:t>
            </a:r>
            <a:endParaRPr sz="1200">
              <a:solidFill>
                <a:srgbClr val="000000"/>
              </a:solidFill>
              <a:latin typeface="Liberation Serif"/>
              <a:ea typeface="Liberation Serif"/>
              <a:cs typeface="Liberation Serif"/>
              <a:sym typeface="Liberation Serif"/>
            </a:endParaRPr>
          </a:p>
          <a:p>
            <a:pPr indent="-304800" lvl="0" marL="457200" marR="96520" rtl="0" algn="just">
              <a:lnSpc>
                <a:spcPct val="152500"/>
              </a:lnSpc>
              <a:spcBef>
                <a:spcPts val="700"/>
              </a:spcBef>
              <a:spcAft>
                <a:spcPts val="0"/>
              </a:spcAft>
              <a:buClr>
                <a:srgbClr val="000000"/>
              </a:buClr>
              <a:buSzPts val="1200"/>
              <a:buFont typeface="Liberation Serif"/>
              <a:buChar char="●"/>
            </a:pPr>
            <a:r>
              <a:rPr lang="en" sz="1200">
                <a:solidFill>
                  <a:srgbClr val="000000"/>
                </a:solidFill>
                <a:latin typeface="Liberation Serif"/>
                <a:ea typeface="Liberation Serif"/>
                <a:cs typeface="Liberation Serif"/>
                <a:sym typeface="Liberation Serif"/>
              </a:rPr>
              <a:t>Memory (RAM) : (minimum 8GB, </a:t>
            </a:r>
            <a:r>
              <a:rPr lang="en" sz="1200">
                <a:solidFill>
                  <a:srgbClr val="000000"/>
                </a:solidFill>
                <a:latin typeface="Liberation Serif"/>
                <a:ea typeface="Liberation Serif"/>
                <a:cs typeface="Liberation Serif"/>
                <a:sym typeface="Liberation Serif"/>
              </a:rPr>
              <a:t>recommended</a:t>
            </a:r>
            <a:r>
              <a:rPr lang="en" sz="1200">
                <a:solidFill>
                  <a:srgbClr val="000000"/>
                </a:solidFill>
                <a:latin typeface="Liberation Serif"/>
                <a:ea typeface="Liberation Serif"/>
                <a:cs typeface="Liberation Serif"/>
                <a:sym typeface="Liberation Serif"/>
              </a:rPr>
              <a:t> 16GB)  </a:t>
            </a:r>
            <a:endParaRPr sz="1200">
              <a:solidFill>
                <a:srgbClr val="000000"/>
              </a:solidFill>
              <a:latin typeface="Liberation Serif"/>
              <a:ea typeface="Liberation Serif"/>
              <a:cs typeface="Liberation Serif"/>
              <a:sym typeface="Liberation Serif"/>
            </a:endParaRPr>
          </a:p>
          <a:p>
            <a:pPr indent="-304800" lvl="0" marL="457200" marR="96520" rtl="0" algn="just">
              <a:lnSpc>
                <a:spcPct val="152500"/>
              </a:lnSpc>
              <a:spcBef>
                <a:spcPts val="0"/>
              </a:spcBef>
              <a:spcAft>
                <a:spcPts val="0"/>
              </a:spcAft>
              <a:buClr>
                <a:srgbClr val="000000"/>
              </a:buClr>
              <a:buSzPts val="1200"/>
              <a:buFont typeface="Liberation Serif"/>
              <a:buChar char="●"/>
            </a:pPr>
            <a:r>
              <a:rPr lang="en" sz="1200">
                <a:solidFill>
                  <a:srgbClr val="000000"/>
                </a:solidFill>
                <a:latin typeface="Liberation Serif"/>
                <a:ea typeface="Liberation Serif"/>
                <a:cs typeface="Liberation Serif"/>
                <a:sym typeface="Liberation Serif"/>
              </a:rPr>
              <a:t>Storage: (minimum 1 GB)</a:t>
            </a:r>
            <a:endParaRPr sz="1200">
              <a:solidFill>
                <a:srgbClr val="000000"/>
              </a:solidFill>
              <a:latin typeface="Liberation Serif"/>
              <a:ea typeface="Liberation Serif"/>
              <a:cs typeface="Liberation Serif"/>
              <a:sym typeface="Liberation Serif"/>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idx="1" type="body"/>
          </p:nvPr>
        </p:nvSpPr>
        <p:spPr>
          <a:xfrm>
            <a:off x="207300" y="2224977"/>
            <a:ext cx="8729400" cy="282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PyTorch is an open-source deep learning framework that provides a seamless experience for building and training neural networks.</a:t>
            </a:r>
            <a:endParaRPr sz="1300"/>
          </a:p>
          <a:p>
            <a:pPr indent="0" lvl="0" marL="0" rtl="0" algn="l">
              <a:spcBef>
                <a:spcPts val="1600"/>
              </a:spcBef>
              <a:spcAft>
                <a:spcPts val="0"/>
              </a:spcAft>
              <a:buNone/>
            </a:pPr>
            <a:r>
              <a:rPr lang="en" sz="1300"/>
              <a:t>The CUDA support is where the real magic happens! PyTorch with CUDA enables high-speed computations on NVIDIA GPUs, accelerating DCGAN training and generation processes. The parallel processing capabilities of CUDA significantly boost the performance of DCGAN, making it faster and more efficient in creating realistic and artistic images.</a:t>
            </a:r>
            <a:endParaRPr sz="1300"/>
          </a:p>
          <a:p>
            <a:pPr indent="0" lvl="0" marL="0" rtl="0" algn="l">
              <a:spcBef>
                <a:spcPts val="1600"/>
              </a:spcBef>
              <a:spcAft>
                <a:spcPts val="1600"/>
              </a:spcAft>
              <a:buNone/>
            </a:pPr>
            <a:r>
              <a:rPr lang="en" sz="1300"/>
              <a:t>It offers an ideal playground for DCGAN experimentation and imaginative creations.</a:t>
            </a:r>
            <a:endParaRPr sz="1300"/>
          </a:p>
        </p:txBody>
      </p:sp>
      <p:sp>
        <p:nvSpPr>
          <p:cNvPr id="109" name="Google Shape;109;p20"/>
          <p:cNvSpPr txBox="1"/>
          <p:nvPr/>
        </p:nvSpPr>
        <p:spPr>
          <a:xfrm>
            <a:off x="3149425" y="651125"/>
            <a:ext cx="2632800" cy="8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WHY PYTORCH??</a:t>
            </a:r>
            <a:endParaRPr b="1" sz="24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METHODOLOGY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